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2" r:id="rId3"/>
    <p:sldId id="263" r:id="rId4"/>
    <p:sldId id="267" r:id="rId5"/>
    <p:sldId id="268" r:id="rId6"/>
    <p:sldId id="257" r:id="rId7"/>
    <p:sldId id="258" r:id="rId8"/>
    <p:sldId id="259" r:id="rId9"/>
    <p:sldId id="260" r:id="rId10"/>
    <p:sldId id="269" r:id="rId11"/>
    <p:sldId id="261" r:id="rId12"/>
    <p:sldId id="265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4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E1C405B7-B28A-4AF2-B306-B51FDAB05406}"/>
    <pc:docChg chg="custSel replTag">
      <pc:chgData name="Danny Young" userId="cb0f4ce2-eb4f-479e-8e8f-3beb257e632f" providerId="ADAL" clId="{E1C405B7-B28A-4AF2-B306-B51FDAB05406}" dt="2021-12-11T08:09:39.862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0E9BD-CF82-43BD-BD13-5E3C365C067F}" type="datetimeFigureOut">
              <a:rPr lang="en-CA" smtClean="0"/>
              <a:t>2021-12-11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822EA-4E55-4057-98B8-454D865C3D4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554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22EA-4E55-4057-98B8-454D865C3D4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4135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822EA-4E55-4057-98B8-454D865C3D4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9785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22EA-4E55-4057-98B8-454D865C3D4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0288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822EA-4E55-4057-98B8-454D865C3D4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864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22EA-4E55-4057-98B8-454D865C3D4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825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22EA-4E55-4057-98B8-454D865C3D4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9756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822EA-4E55-4057-98B8-454D865C3D4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463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822EA-4E55-4057-98B8-454D865C3D4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9840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22EA-4E55-4057-98B8-454D865C3D4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7460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22EA-4E55-4057-98B8-454D865C3D4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8954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22EA-4E55-4057-98B8-454D865C3D4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9537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822EA-4E55-4057-98B8-454D865C3D4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682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t>2021-12-11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2021-12-11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2021-12-11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2021-12-11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20EA80A-E061-4022-A55A-5A90FF30CC53}" type="datetimeFigureOut">
              <a:rPr lang="en-CA" smtClean="0"/>
              <a:t>2021-12-11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2021-12-11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2021-12-11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2021-12-11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EA80A-E061-4022-A55A-5A90FF30CC53}" type="datetimeFigureOut">
              <a:rPr lang="en-CA" smtClean="0"/>
              <a:t>2021-12-11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2021-12-11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0EA80A-E061-4022-A55A-5A90FF30CC53}" type="datetimeFigureOut">
              <a:rPr lang="en-CA" smtClean="0"/>
              <a:t>2021-12-11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20EA80A-E061-4022-A55A-5A90FF30CC53}" type="datetimeFigureOut">
              <a:rPr lang="en-CA" smtClean="0"/>
              <a:t>2021-12-11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02ACA8-DFE6-4BC3-AC40-0069BF3808FC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95.bin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1.wmf"/><Relationship Id="rId17" Type="http://schemas.openxmlformats.org/officeDocument/2006/relationships/image" Target="../media/image9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9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90.w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9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98.bin"/><Relationship Id="rId18" Type="http://schemas.openxmlformats.org/officeDocument/2006/relationships/image" Target="../media/image98.wmf"/><Relationship Id="rId26" Type="http://schemas.openxmlformats.org/officeDocument/2006/relationships/image" Target="../media/image102.wmf"/><Relationship Id="rId3" Type="http://schemas.openxmlformats.org/officeDocument/2006/relationships/oleObject" Target="../embeddings/oleObject90.bin"/><Relationship Id="rId21" Type="http://schemas.openxmlformats.org/officeDocument/2006/relationships/oleObject" Target="../embeddings/oleObject102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5.wmf"/><Relationship Id="rId17" Type="http://schemas.openxmlformats.org/officeDocument/2006/relationships/oleObject" Target="../embeddings/oleObject100.bin"/><Relationship Id="rId25" Type="http://schemas.openxmlformats.org/officeDocument/2006/relationships/oleObject" Target="../embeddings/oleObject104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7.wmf"/><Relationship Id="rId20" Type="http://schemas.openxmlformats.org/officeDocument/2006/relationships/image" Target="../media/image9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97.bin"/><Relationship Id="rId24" Type="http://schemas.openxmlformats.org/officeDocument/2006/relationships/image" Target="../media/image101.wmf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9.bin"/><Relationship Id="rId23" Type="http://schemas.openxmlformats.org/officeDocument/2006/relationships/oleObject" Target="../embeddings/oleObject103.bin"/><Relationship Id="rId10" Type="http://schemas.openxmlformats.org/officeDocument/2006/relationships/image" Target="../media/image90.wmf"/><Relationship Id="rId19" Type="http://schemas.openxmlformats.org/officeDocument/2006/relationships/oleObject" Target="../embeddings/oleObject101.bin"/><Relationship Id="rId4" Type="http://schemas.openxmlformats.org/officeDocument/2006/relationships/image" Target="../media/image87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96.wmf"/><Relationship Id="rId22" Type="http://schemas.openxmlformats.org/officeDocument/2006/relationships/image" Target="../media/image10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0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2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10" Type="http://schemas.openxmlformats.org/officeDocument/2006/relationships/image" Target="../media/image5.wmf"/><Relationship Id="rId19" Type="http://schemas.openxmlformats.org/officeDocument/2006/relationships/image" Target="../media/image9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18.wmf"/><Relationship Id="rId26" Type="http://schemas.openxmlformats.org/officeDocument/2006/relationships/image" Target="../media/image22.wmf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20.bin"/><Relationship Id="rId25" Type="http://schemas.openxmlformats.org/officeDocument/2006/relationships/oleObject" Target="../embeddings/oleObject24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wmf"/><Relationship Id="rId20" Type="http://schemas.openxmlformats.org/officeDocument/2006/relationships/image" Target="../media/image19.wmf"/><Relationship Id="rId29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21.wmf"/><Relationship Id="rId32" Type="http://schemas.openxmlformats.org/officeDocument/2006/relationships/image" Target="../media/image25.w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23.wmf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21.bin"/><Relationship Id="rId31" Type="http://schemas.openxmlformats.org/officeDocument/2006/relationships/oleObject" Target="../embeddings/oleObject27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0.wmf"/><Relationship Id="rId22" Type="http://schemas.openxmlformats.org/officeDocument/2006/relationships/image" Target="../media/image20.wmf"/><Relationship Id="rId27" Type="http://schemas.openxmlformats.org/officeDocument/2006/relationships/oleObject" Target="../embeddings/oleObject25.bin"/><Relationship Id="rId30" Type="http://schemas.openxmlformats.org/officeDocument/2006/relationships/image" Target="../media/image2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32.bin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9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4.wmf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9.wmf"/><Relationship Id="rId17" Type="http://schemas.openxmlformats.org/officeDocument/2006/relationships/image" Target="../media/image32.png"/><Relationship Id="rId25" Type="http://schemas.openxmlformats.org/officeDocument/2006/relationships/oleObject" Target="../embeddings/oleObject38.bin"/><Relationship Id="rId2" Type="http://schemas.openxmlformats.org/officeDocument/2006/relationships/video" Target="../media/media1.mp4"/><Relationship Id="rId16" Type="http://schemas.openxmlformats.org/officeDocument/2006/relationships/image" Target="../media/image31.wmf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37.wmf"/><Relationship Id="rId1" Type="http://schemas.microsoft.com/office/2007/relationships/media" Target="../media/media1.mp4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31.bin"/><Relationship Id="rId24" Type="http://schemas.openxmlformats.org/officeDocument/2006/relationships/image" Target="../media/image35.wmf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23" Type="http://schemas.openxmlformats.org/officeDocument/2006/relationships/oleObject" Target="../embeddings/oleObject37.bin"/><Relationship Id="rId28" Type="http://schemas.openxmlformats.org/officeDocument/2006/relationships/oleObject" Target="../embeddings/oleObject40.bin"/><Relationship Id="rId10" Type="http://schemas.openxmlformats.org/officeDocument/2006/relationships/image" Target="../media/image28.wmf"/><Relationship Id="rId19" Type="http://schemas.openxmlformats.org/officeDocument/2006/relationships/image" Target="../media/image33.wmf"/><Relationship Id="rId31" Type="http://schemas.openxmlformats.org/officeDocument/2006/relationships/image" Target="../media/image38.wmf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0.wmf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36.wmf"/><Relationship Id="rId30" Type="http://schemas.openxmlformats.org/officeDocument/2006/relationships/oleObject" Target="../embeddings/oleObject4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4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51.bin"/><Relationship Id="rId18" Type="http://schemas.openxmlformats.org/officeDocument/2006/relationships/image" Target="../media/image50.wmf"/><Relationship Id="rId26" Type="http://schemas.openxmlformats.org/officeDocument/2006/relationships/image" Target="../media/image54.wmf"/><Relationship Id="rId3" Type="http://schemas.openxmlformats.org/officeDocument/2006/relationships/oleObject" Target="../embeddings/oleObject46.bin"/><Relationship Id="rId21" Type="http://schemas.openxmlformats.org/officeDocument/2006/relationships/oleObject" Target="../embeddings/oleObject55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53.bin"/><Relationship Id="rId25" Type="http://schemas.openxmlformats.org/officeDocument/2006/relationships/oleObject" Target="../embeddings/oleObject57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9.wmf"/><Relationship Id="rId20" Type="http://schemas.openxmlformats.org/officeDocument/2006/relationships/image" Target="../media/image5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50.bin"/><Relationship Id="rId24" Type="http://schemas.openxmlformats.org/officeDocument/2006/relationships/image" Target="../media/image53.wmf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2.bin"/><Relationship Id="rId23" Type="http://schemas.openxmlformats.org/officeDocument/2006/relationships/oleObject" Target="../embeddings/oleObject56.bin"/><Relationship Id="rId10" Type="http://schemas.openxmlformats.org/officeDocument/2006/relationships/image" Target="../media/image46.wmf"/><Relationship Id="rId19" Type="http://schemas.openxmlformats.org/officeDocument/2006/relationships/oleObject" Target="../embeddings/oleObject54.bin"/><Relationship Id="rId4" Type="http://schemas.openxmlformats.org/officeDocument/2006/relationships/image" Target="../media/image43.w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48.wmf"/><Relationship Id="rId22" Type="http://schemas.openxmlformats.org/officeDocument/2006/relationships/image" Target="../media/image5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62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65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10" Type="http://schemas.openxmlformats.org/officeDocument/2006/relationships/image" Target="../media/image58.wmf"/><Relationship Id="rId19" Type="http://schemas.openxmlformats.org/officeDocument/2006/relationships/oleObject" Target="../embeddings/oleObject66.bin"/><Relationship Id="rId4" Type="http://schemas.openxmlformats.org/officeDocument/2006/relationships/image" Target="../media/image55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6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72.bin"/><Relationship Id="rId18" Type="http://schemas.openxmlformats.org/officeDocument/2006/relationships/image" Target="../media/image71.wmf"/><Relationship Id="rId26" Type="http://schemas.openxmlformats.org/officeDocument/2006/relationships/image" Target="../media/image75.wmf"/><Relationship Id="rId3" Type="http://schemas.openxmlformats.org/officeDocument/2006/relationships/oleObject" Target="../embeddings/oleObject67.bin"/><Relationship Id="rId21" Type="http://schemas.openxmlformats.org/officeDocument/2006/relationships/oleObject" Target="../embeddings/oleObject76.bin"/><Relationship Id="rId34" Type="http://schemas.openxmlformats.org/officeDocument/2006/relationships/image" Target="../media/image79.wmf"/><Relationship Id="rId7" Type="http://schemas.openxmlformats.org/officeDocument/2006/relationships/oleObject" Target="../embeddings/oleObject69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74.bin"/><Relationship Id="rId25" Type="http://schemas.openxmlformats.org/officeDocument/2006/relationships/oleObject" Target="../embeddings/oleObject78.bin"/><Relationship Id="rId33" Type="http://schemas.openxmlformats.org/officeDocument/2006/relationships/oleObject" Target="../embeddings/oleObject82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0.wmf"/><Relationship Id="rId20" Type="http://schemas.openxmlformats.org/officeDocument/2006/relationships/image" Target="../media/image72.wmf"/><Relationship Id="rId29" Type="http://schemas.openxmlformats.org/officeDocument/2006/relationships/oleObject" Target="../embeddings/oleObject8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71.bin"/><Relationship Id="rId24" Type="http://schemas.openxmlformats.org/officeDocument/2006/relationships/image" Target="../media/image74.wmf"/><Relationship Id="rId32" Type="http://schemas.openxmlformats.org/officeDocument/2006/relationships/image" Target="../media/image78.wmf"/><Relationship Id="rId5" Type="http://schemas.openxmlformats.org/officeDocument/2006/relationships/oleObject" Target="../embeddings/oleObject68.bin"/><Relationship Id="rId15" Type="http://schemas.openxmlformats.org/officeDocument/2006/relationships/oleObject" Target="../embeddings/oleObject73.bin"/><Relationship Id="rId23" Type="http://schemas.openxmlformats.org/officeDocument/2006/relationships/oleObject" Target="../embeddings/oleObject77.bin"/><Relationship Id="rId28" Type="http://schemas.openxmlformats.org/officeDocument/2006/relationships/image" Target="../media/image76.wmf"/><Relationship Id="rId36" Type="http://schemas.openxmlformats.org/officeDocument/2006/relationships/image" Target="../media/image80.wmf"/><Relationship Id="rId10" Type="http://schemas.openxmlformats.org/officeDocument/2006/relationships/image" Target="../media/image67.wmf"/><Relationship Id="rId19" Type="http://schemas.openxmlformats.org/officeDocument/2006/relationships/oleObject" Target="../embeddings/oleObject75.bin"/><Relationship Id="rId31" Type="http://schemas.openxmlformats.org/officeDocument/2006/relationships/oleObject" Target="../embeddings/oleObject81.bin"/><Relationship Id="rId4" Type="http://schemas.openxmlformats.org/officeDocument/2006/relationships/image" Target="../media/image64.wmf"/><Relationship Id="rId9" Type="http://schemas.openxmlformats.org/officeDocument/2006/relationships/oleObject" Target="../embeddings/oleObject70.bin"/><Relationship Id="rId14" Type="http://schemas.openxmlformats.org/officeDocument/2006/relationships/image" Target="../media/image69.wmf"/><Relationship Id="rId22" Type="http://schemas.openxmlformats.org/officeDocument/2006/relationships/image" Target="../media/image73.wmf"/><Relationship Id="rId27" Type="http://schemas.openxmlformats.org/officeDocument/2006/relationships/oleObject" Target="../embeddings/oleObject79.bin"/><Relationship Id="rId30" Type="http://schemas.openxmlformats.org/officeDocument/2006/relationships/image" Target="../media/image77.wmf"/><Relationship Id="rId35" Type="http://schemas.openxmlformats.org/officeDocument/2006/relationships/oleObject" Target="../embeddings/oleObject8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89.bin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8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8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046806"/>
            <a:ext cx="6172200" cy="1894362"/>
          </a:xfrm>
        </p:spPr>
        <p:txBody>
          <a:bodyPr/>
          <a:lstStyle/>
          <a:p>
            <a:r>
              <a:rPr lang="en-CA"/>
              <a:t>Section 2.7 </a:t>
            </a:r>
            <a:r>
              <a:rPr lang="en-CA" dirty="0"/>
              <a:t>Factoring GCF and Trinomials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084763" y="6613525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 dirty="0"/>
              <a:t>© Copyright all rights reserved to Homework depot: </a:t>
            </a:r>
            <a:r>
              <a:rPr lang="en-US" sz="1000" dirty="0">
                <a:hlinkClick r:id="rId3"/>
              </a:rPr>
              <a:t>www.BCMath.ca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720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2FA37-B292-4DE2-8770-FB89A99DFB9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44624"/>
            <a:ext cx="7571184" cy="53265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Practice: Factor the following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98ECF266-468D-46AE-A8A7-63D950647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139297"/>
              </p:ext>
            </p:extLst>
          </p:nvPr>
        </p:nvGraphicFramePr>
        <p:xfrm>
          <a:off x="192411" y="679996"/>
          <a:ext cx="2309130" cy="486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0" imgH="241200" progId="Equation.DSMT4">
                  <p:embed/>
                </p:oleObj>
              </mc:Choice>
              <mc:Fallback>
                <p:oleObj name="Equation" r:id="rId3" imgW="1143000" imgH="24120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98ECF266-468D-46AE-A8A7-63D9506476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11" y="679996"/>
                        <a:ext cx="2309130" cy="4860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B9009A1F-F05B-42F1-8688-4941B789D8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186678"/>
              </p:ext>
            </p:extLst>
          </p:nvPr>
        </p:nvGraphicFramePr>
        <p:xfrm>
          <a:off x="3347864" y="679996"/>
          <a:ext cx="2207236" cy="486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241200" progId="Equation.DSMT4">
                  <p:embed/>
                </p:oleObj>
              </mc:Choice>
              <mc:Fallback>
                <p:oleObj name="Equation" r:id="rId5" imgW="1091880" imgH="24120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B9009A1F-F05B-42F1-8688-4941B789D8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679996"/>
                        <a:ext cx="2207236" cy="4860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C0F4D313-72E0-4CE4-AFDA-93CC9D5A36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330083"/>
              </p:ext>
            </p:extLst>
          </p:nvPr>
        </p:nvGraphicFramePr>
        <p:xfrm>
          <a:off x="6401423" y="607957"/>
          <a:ext cx="2437186" cy="486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06360" imgH="241200" progId="Equation.DSMT4">
                  <p:embed/>
                </p:oleObj>
              </mc:Choice>
              <mc:Fallback>
                <p:oleObj name="Equation" r:id="rId7" imgW="1206360" imgH="24120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C0F4D313-72E0-4CE4-AFDA-93CC9D5A36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1423" y="607957"/>
                        <a:ext cx="2437186" cy="4860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CCEA16E3-6DE0-4128-82E8-2F5169A651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796401"/>
              </p:ext>
            </p:extLst>
          </p:nvPr>
        </p:nvGraphicFramePr>
        <p:xfrm>
          <a:off x="179512" y="1517073"/>
          <a:ext cx="2514295" cy="486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44520" imgH="241200" progId="Equation.DSMT4">
                  <p:embed/>
                </p:oleObj>
              </mc:Choice>
              <mc:Fallback>
                <p:oleObj name="Equation" r:id="rId9" imgW="1244520" imgH="241200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CCEA16E3-6DE0-4128-82E8-2F5169A651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517073"/>
                        <a:ext cx="2514295" cy="486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24B91B99-BCA5-429B-B551-66A7105C9C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7442857"/>
              </p:ext>
            </p:extLst>
          </p:nvPr>
        </p:nvGraphicFramePr>
        <p:xfrm>
          <a:off x="3563888" y="1513237"/>
          <a:ext cx="478155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628720" imgH="266400" progId="Equation.DSMT4">
                  <p:embed/>
                </p:oleObj>
              </mc:Choice>
              <mc:Fallback>
                <p:oleObj name="Equation" r:id="rId11" imgW="2628720" imgH="266400" progId="Equation.DSMT4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24B91B99-BCA5-429B-B551-66A7105C9C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513237"/>
                        <a:ext cx="4781550" cy="484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192C19D-051E-4503-AE5B-A2062A5881D8}"/>
              </a:ext>
            </a:extLst>
          </p:cNvPr>
          <p:cNvSpPr txBox="1">
            <a:spLocks/>
          </p:cNvSpPr>
          <p:nvPr/>
        </p:nvSpPr>
        <p:spPr>
          <a:xfrm>
            <a:off x="48097" y="2391670"/>
            <a:ext cx="4906888" cy="5326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/>
              <a:t>Practice: Evaluate by factoring</a:t>
            </a:r>
          </a:p>
        </p:txBody>
      </p:sp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6D27CF4E-0F55-404C-A324-1C685AE964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76082"/>
              </p:ext>
            </p:extLst>
          </p:nvPr>
        </p:nvGraphicFramePr>
        <p:xfrm>
          <a:off x="165757" y="2892425"/>
          <a:ext cx="24892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31560" imgH="266400" progId="Equation.DSMT4">
                  <p:embed/>
                </p:oleObj>
              </mc:Choice>
              <mc:Fallback>
                <p:oleObj name="Equation" r:id="rId13" imgW="1231560" imgH="266400" progId="Equation.DSMT4">
                  <p:embed/>
                  <p:pic>
                    <p:nvPicPr>
                      <p:cNvPr id="11" name="Object 5">
                        <a:extLst>
                          <a:ext uri="{FF2B5EF4-FFF2-40B4-BE49-F238E27FC236}">
                            <a16:creationId xmlns:a16="http://schemas.microsoft.com/office/drawing/2014/main" id="{6D27CF4E-0F55-404C-A324-1C685AE964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57" y="2892425"/>
                        <a:ext cx="2489200" cy="536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23EDD014-22D2-4D72-A8F6-360918A114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997702"/>
              </p:ext>
            </p:extLst>
          </p:nvPr>
        </p:nvGraphicFramePr>
        <p:xfrm>
          <a:off x="3704555" y="2780928"/>
          <a:ext cx="33877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76160" imgH="291960" progId="Equation.DSMT4">
                  <p:embed/>
                </p:oleObj>
              </mc:Choice>
              <mc:Fallback>
                <p:oleObj name="Equation" r:id="rId15" imgW="1676160" imgH="291960" progId="Equation.DSMT4">
                  <p:embed/>
                  <p:pic>
                    <p:nvPicPr>
                      <p:cNvPr id="12" name="Object 5">
                        <a:extLst>
                          <a:ext uri="{FF2B5EF4-FFF2-40B4-BE49-F238E27FC236}">
                            <a16:creationId xmlns:a16="http://schemas.microsoft.com/office/drawing/2014/main" id="{23EDD014-22D2-4D72-A8F6-360918A114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4555" y="2780928"/>
                        <a:ext cx="3387725" cy="588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0E50D055-E7EE-4CFE-8B48-92BD448A3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82" y="5857642"/>
            <a:ext cx="7467600" cy="360040"/>
          </a:xfrm>
        </p:spPr>
        <p:txBody>
          <a:bodyPr>
            <a:normAutofit/>
          </a:bodyPr>
          <a:lstStyle/>
          <a:p>
            <a:r>
              <a:rPr lang="en-CA" sz="1500" dirty="0" err="1"/>
              <a:t>Aime</a:t>
            </a:r>
            <a:r>
              <a:rPr lang="en-CA" sz="1500" dirty="0"/>
              <a:t> I 2015: Try to do this question by factoring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50D02C9-6BD8-491F-899C-AE5FF25CE1D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4374" y="4561498"/>
            <a:ext cx="9004931" cy="1224142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3CC0F9D-093F-46BD-946F-7087FFF59D07}"/>
              </a:ext>
            </a:extLst>
          </p:cNvPr>
          <p:cNvSpPr txBox="1">
            <a:spLocks/>
          </p:cNvSpPr>
          <p:nvPr/>
        </p:nvSpPr>
        <p:spPr>
          <a:xfrm>
            <a:off x="89661" y="4132166"/>
            <a:ext cx="4906888" cy="53265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CA" dirty="0"/>
              <a:t>Challenge:</a:t>
            </a:r>
          </a:p>
        </p:txBody>
      </p:sp>
    </p:spTree>
    <p:extLst>
      <p:ext uri="{BB962C8B-B14F-4D97-AF65-F5344CB8AC3E}">
        <p14:creationId xmlns:p14="http://schemas.microsoft.com/office/powerpoint/2010/main" val="1986941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111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Practice: Factor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84163" y="1098550"/>
          <a:ext cx="266223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0" imgH="241200" progId="Equation.DSMT4">
                  <p:embed/>
                </p:oleObj>
              </mc:Choice>
              <mc:Fallback>
                <p:oleObj name="Equation" r:id="rId3" imgW="1143000" imgH="241200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098550"/>
                        <a:ext cx="2662237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/>
        </p:nvGraphicFramePr>
        <p:xfrm>
          <a:off x="4303713" y="1111250"/>
          <a:ext cx="254476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91880" imgH="241200" progId="Equation.DSMT4">
                  <p:embed/>
                </p:oleObj>
              </mc:Choice>
              <mc:Fallback>
                <p:oleObj name="Equation" r:id="rId5" imgW="1091880" imgH="241200" progId="Equation.DSMT4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3713" y="1111250"/>
                        <a:ext cx="2544762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07963" y="3622675"/>
          <a:ext cx="28098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06360" imgH="241200" progId="Equation.DSMT4">
                  <p:embed/>
                </p:oleObj>
              </mc:Choice>
              <mc:Fallback>
                <p:oleObj name="Equation" r:id="rId7" imgW="1206360" imgH="241200" progId="Equation.DSMT4">
                  <p:embed/>
                  <p:pic>
                    <p:nvPicPr>
                      <p:cNvPr id="6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3622675"/>
                        <a:ext cx="2809875" cy="560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225925" y="3649663"/>
          <a:ext cx="28987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44520" imgH="241200" progId="Equation.DSMT4">
                  <p:embed/>
                </p:oleObj>
              </mc:Choice>
              <mc:Fallback>
                <p:oleObj name="Equation" r:id="rId9" imgW="1244520" imgH="241200" progId="Equation.DSMT4">
                  <p:embed/>
                  <p:pic>
                    <p:nvPicPr>
                      <p:cNvPr id="6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925" y="3649663"/>
                        <a:ext cx="2898775" cy="560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731838" y="1736725"/>
          <a:ext cx="19954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28520" imgH="304560" progId="Equation.DSMT4">
                  <p:embed/>
                </p:oleObj>
              </mc:Choice>
              <mc:Fallback>
                <p:oleObj name="Equation" r:id="rId11" imgW="1028520" imgH="304560" progId="Equation.DSMT4">
                  <p:embed/>
                  <p:pic>
                    <p:nvPicPr>
                      <p:cNvPr id="6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1736725"/>
                        <a:ext cx="1995487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731838" y="2393950"/>
          <a:ext cx="202088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41120" imgH="253800" progId="Equation.DSMT4">
                  <p:embed/>
                </p:oleObj>
              </mc:Choice>
              <mc:Fallback>
                <p:oleObj name="Equation" r:id="rId13" imgW="1041120" imgH="253800" progId="Equation.DSMT4">
                  <p:embed/>
                  <p:pic>
                    <p:nvPicPr>
                      <p:cNvPr id="6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8" y="2393950"/>
                        <a:ext cx="2020887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4738688" y="1822450"/>
          <a:ext cx="201930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41120" imgH="304560" progId="Equation.DSMT4">
                  <p:embed/>
                </p:oleObj>
              </mc:Choice>
              <mc:Fallback>
                <p:oleObj name="Equation" r:id="rId15" imgW="1041120" imgH="304560" progId="Equation.DSMT4">
                  <p:embed/>
                  <p:pic>
                    <p:nvPicPr>
                      <p:cNvPr id="61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822450"/>
                        <a:ext cx="2019300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4762500" y="2479675"/>
          <a:ext cx="1995488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28520" imgH="253800" progId="Equation.DSMT4">
                  <p:embed/>
                </p:oleObj>
              </mc:Choice>
              <mc:Fallback>
                <p:oleObj name="Equation" r:id="rId17" imgW="1028520" imgH="253800" progId="Equation.DSMT4">
                  <p:embed/>
                  <p:pic>
                    <p:nvPicPr>
                      <p:cNvPr id="61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2479675"/>
                        <a:ext cx="1995488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839788" y="4376738"/>
          <a:ext cx="192246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90360" imgH="304560" progId="Equation.DSMT4">
                  <p:embed/>
                </p:oleObj>
              </mc:Choice>
              <mc:Fallback>
                <p:oleObj name="Equation" r:id="rId19" imgW="990360" imgH="304560" progId="Equation.DSMT4">
                  <p:embed/>
                  <p:pic>
                    <p:nvPicPr>
                      <p:cNvPr id="61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4376738"/>
                        <a:ext cx="1922462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779463" y="5033963"/>
          <a:ext cx="20701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66680" imgH="253800" progId="Equation.DSMT4">
                  <p:embed/>
                </p:oleObj>
              </mc:Choice>
              <mc:Fallback>
                <p:oleObj name="Equation" r:id="rId21" imgW="1066680" imgH="253800" progId="Equation.DSMT4">
                  <p:embed/>
                  <p:pic>
                    <p:nvPicPr>
                      <p:cNvPr id="61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463" y="5033963"/>
                        <a:ext cx="2070100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4764088" y="4389438"/>
          <a:ext cx="19954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028520" imgH="304560" progId="Equation.DSMT4">
                  <p:embed/>
                </p:oleObj>
              </mc:Choice>
              <mc:Fallback>
                <p:oleObj name="Equation" r:id="rId23" imgW="1028520" imgH="304560" progId="Equation.DSMT4">
                  <p:embed/>
                  <p:pic>
                    <p:nvPicPr>
                      <p:cNvPr id="61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088" y="4389438"/>
                        <a:ext cx="1995487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4686300" y="4997450"/>
          <a:ext cx="22923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80800" imgH="304560" progId="Equation.DSMT4">
                  <p:embed/>
                </p:oleObj>
              </mc:Choice>
              <mc:Fallback>
                <p:oleObj name="Equation" r:id="rId25" imgW="1180800" imgH="304560" progId="Equation.DSMT4">
                  <p:embed/>
                  <p:pic>
                    <p:nvPicPr>
                      <p:cNvPr id="61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4997450"/>
                        <a:ext cx="2292350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725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7467600" cy="360040"/>
          </a:xfrm>
        </p:spPr>
        <p:txBody>
          <a:bodyPr>
            <a:normAutofit/>
          </a:bodyPr>
          <a:lstStyle/>
          <a:p>
            <a:r>
              <a:rPr lang="en-CA" sz="1500" dirty="0" err="1"/>
              <a:t>Aime</a:t>
            </a:r>
            <a:r>
              <a:rPr lang="en-CA" sz="1500" dirty="0"/>
              <a:t> I 2015: Try to do this question by factoring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9004931" cy="12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Title 1"/>
          <p:cNvSpPr>
            <a:spLocks noGrp="1"/>
          </p:cNvSpPr>
          <p:nvPr>
            <p:ph type="title"/>
          </p:nvPr>
        </p:nvSpPr>
        <p:spPr>
          <a:xfrm>
            <a:off x="203200" y="33069"/>
            <a:ext cx="7467600" cy="711480"/>
          </a:xfrm>
        </p:spPr>
        <p:txBody>
          <a:bodyPr/>
          <a:lstStyle/>
          <a:p>
            <a:pPr eaLnBrk="1" hangingPunct="1"/>
            <a:r>
              <a:rPr lang="en-CA" dirty="0"/>
              <a:t>I) What is Factoring?</a:t>
            </a:r>
          </a:p>
        </p:txBody>
      </p:sp>
      <p:sp>
        <p:nvSpPr>
          <p:cNvPr id="1039" name="Content Placeholder 2"/>
          <p:cNvSpPr>
            <a:spLocks noGrp="1"/>
          </p:cNvSpPr>
          <p:nvPr>
            <p:ph sz="quarter" idx="1"/>
          </p:nvPr>
        </p:nvSpPr>
        <p:spPr>
          <a:xfrm>
            <a:off x="203200" y="769856"/>
            <a:ext cx="8229600" cy="923925"/>
          </a:xfrm>
        </p:spPr>
        <p:txBody>
          <a:bodyPr>
            <a:normAutofit/>
          </a:bodyPr>
          <a:lstStyle/>
          <a:p>
            <a:pPr eaLnBrk="1" hangingPunct="1"/>
            <a:r>
              <a:rPr lang="en-CA" sz="2100" dirty="0"/>
              <a:t>When Expanding with Brackets, Multiply each term inside the brackets with the monomial in front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645146"/>
              </p:ext>
            </p:extLst>
          </p:nvPr>
        </p:nvGraphicFramePr>
        <p:xfrm>
          <a:off x="2097281" y="1792206"/>
          <a:ext cx="2292350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080" imgH="266400" progId="Equation.DSMT4">
                  <p:embed/>
                </p:oleObj>
              </mc:Choice>
              <mc:Fallback>
                <p:oleObj name="Equation" r:id="rId3" imgW="838080" imgH="26640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281" y="1792206"/>
                        <a:ext cx="2292350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reeform 5"/>
          <p:cNvSpPr/>
          <p:nvPr/>
        </p:nvSpPr>
        <p:spPr>
          <a:xfrm>
            <a:off x="2444944" y="1513518"/>
            <a:ext cx="795337" cy="421563"/>
          </a:xfrm>
          <a:custGeom>
            <a:avLst/>
            <a:gdLst>
              <a:gd name="connsiteX0" fmla="*/ 0 w 798285"/>
              <a:gd name="connsiteY0" fmla="*/ 457199 h 457199"/>
              <a:gd name="connsiteX1" fmla="*/ 478971 w 798285"/>
              <a:gd name="connsiteY1" fmla="*/ 7257 h 457199"/>
              <a:gd name="connsiteX2" fmla="*/ 798285 w 798285"/>
              <a:gd name="connsiteY2" fmla="*/ 413657 h 45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285" h="457199">
                <a:moveTo>
                  <a:pt x="0" y="457199"/>
                </a:moveTo>
                <a:cubicBezTo>
                  <a:pt x="172962" y="235856"/>
                  <a:pt x="345924" y="14514"/>
                  <a:pt x="478971" y="7257"/>
                </a:cubicBezTo>
                <a:cubicBezTo>
                  <a:pt x="612018" y="0"/>
                  <a:pt x="705151" y="206828"/>
                  <a:pt x="798285" y="413657"/>
                </a:cubicBezTo>
              </a:path>
            </a:pathLst>
          </a:cu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7" name="Freeform 6"/>
          <p:cNvSpPr/>
          <p:nvPr/>
        </p:nvSpPr>
        <p:spPr>
          <a:xfrm>
            <a:off x="2383031" y="1572255"/>
            <a:ext cx="1571625" cy="380288"/>
          </a:xfrm>
          <a:custGeom>
            <a:avLst/>
            <a:gdLst>
              <a:gd name="connsiteX0" fmla="*/ 0 w 798285"/>
              <a:gd name="connsiteY0" fmla="*/ 457199 h 457199"/>
              <a:gd name="connsiteX1" fmla="*/ 478971 w 798285"/>
              <a:gd name="connsiteY1" fmla="*/ 7257 h 457199"/>
              <a:gd name="connsiteX2" fmla="*/ 798285 w 798285"/>
              <a:gd name="connsiteY2" fmla="*/ 413657 h 457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8285" h="457199">
                <a:moveTo>
                  <a:pt x="0" y="457199"/>
                </a:moveTo>
                <a:cubicBezTo>
                  <a:pt x="172962" y="235856"/>
                  <a:pt x="345924" y="14514"/>
                  <a:pt x="478971" y="7257"/>
                </a:cubicBezTo>
                <a:cubicBezTo>
                  <a:pt x="612018" y="0"/>
                  <a:pt x="705151" y="206828"/>
                  <a:pt x="798285" y="413657"/>
                </a:cubicBezTo>
              </a:path>
            </a:pathLst>
          </a:cu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046083"/>
              </p:ext>
            </p:extLst>
          </p:nvPr>
        </p:nvGraphicFramePr>
        <p:xfrm>
          <a:off x="4383281" y="1792206"/>
          <a:ext cx="12509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215640" progId="Equation.DSMT4">
                  <p:embed/>
                </p:oleObj>
              </mc:Choice>
              <mc:Fallback>
                <p:oleObj name="Equation" r:id="rId5" imgW="457200" imgH="215640" progId="Equation.DSMT4">
                  <p:embed/>
                  <p:pic>
                    <p:nvPicPr>
                      <p:cNvPr id="1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281" y="1792206"/>
                        <a:ext cx="12509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967776"/>
              </p:ext>
            </p:extLst>
          </p:nvPr>
        </p:nvGraphicFramePr>
        <p:xfrm>
          <a:off x="5526281" y="1792206"/>
          <a:ext cx="1250950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200" imgH="241200" progId="Equation.DSMT4">
                  <p:embed/>
                </p:oleObj>
              </mc:Choice>
              <mc:Fallback>
                <p:oleObj name="Equation" r:id="rId7" imgW="457200" imgH="241200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281" y="1792206"/>
                        <a:ext cx="1250950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3060BB0-38B3-4FCE-82DA-A765952FC5A4}"/>
              </a:ext>
            </a:extLst>
          </p:cNvPr>
          <p:cNvSpPr txBox="1"/>
          <p:nvPr/>
        </p:nvSpPr>
        <p:spPr>
          <a:xfrm>
            <a:off x="2434784" y="240693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Expand: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DBF6CE-FB27-48A4-850A-DBBAAC6F2FC0}"/>
              </a:ext>
            </a:extLst>
          </p:cNvPr>
          <p:cNvCxnSpPr/>
          <p:nvPr/>
        </p:nvCxnSpPr>
        <p:spPr>
          <a:xfrm>
            <a:off x="3954656" y="2591604"/>
            <a:ext cx="132258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32D7F25-1A77-4956-B32B-AE943ED37879}"/>
              </a:ext>
            </a:extLst>
          </p:cNvPr>
          <p:cNvSpPr txBox="1"/>
          <p:nvPr/>
        </p:nvSpPr>
        <p:spPr>
          <a:xfrm>
            <a:off x="2323803" y="279094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FACTOR: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E2064F7-4B08-484E-999F-3038EE290BF3}"/>
              </a:ext>
            </a:extLst>
          </p:cNvPr>
          <p:cNvCxnSpPr>
            <a:cxnSpLocks/>
          </p:cNvCxnSpPr>
          <p:nvPr/>
        </p:nvCxnSpPr>
        <p:spPr>
          <a:xfrm flipH="1">
            <a:off x="3937000" y="2975609"/>
            <a:ext cx="132258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07AEF40-92B5-47BB-B1D4-A0555BEE0137}"/>
              </a:ext>
            </a:extLst>
          </p:cNvPr>
          <p:cNvSpPr txBox="1">
            <a:spLocks/>
          </p:cNvSpPr>
          <p:nvPr/>
        </p:nvSpPr>
        <p:spPr bwMode="auto">
          <a:xfrm>
            <a:off x="107504" y="3094083"/>
            <a:ext cx="871296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ts val="600"/>
              </a:spcBef>
              <a:buClr>
                <a:schemeClr val="accent1"/>
              </a:buClr>
              <a:buSzPct val="76000"/>
              <a:buFont typeface="Courier New" panose="02070309020205020404" pitchFamily="49" charset="0"/>
              <a:buChar char="o"/>
            </a:pPr>
            <a:r>
              <a:rPr lang="en-CA" sz="2100" dirty="0">
                <a:latin typeface="+mj-lt"/>
              </a:rPr>
              <a:t>Factoring is the opposite of Expanding.  First find the GCF, then Divide each term in the brackets by the GCF.  Write the expression as a product with the GCF in front and the remaining polynomial on the right</a:t>
            </a:r>
          </a:p>
        </p:txBody>
      </p:sp>
      <p:graphicFrame>
        <p:nvGraphicFramePr>
          <p:cNvPr id="25" name="Object 5">
            <a:extLst>
              <a:ext uri="{FF2B5EF4-FFF2-40B4-BE49-F238E27FC236}">
                <a16:creationId xmlns:a16="http://schemas.microsoft.com/office/drawing/2014/main" id="{FF2C6134-CD21-4438-811C-ECBDB33F91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509643"/>
              </p:ext>
            </p:extLst>
          </p:nvPr>
        </p:nvGraphicFramePr>
        <p:xfrm>
          <a:off x="1396256" y="4667969"/>
          <a:ext cx="27019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91880" imgH="241200" progId="Equation.DSMT4">
                  <p:embed/>
                </p:oleObj>
              </mc:Choice>
              <mc:Fallback>
                <p:oleObj name="Equation" r:id="rId9" imgW="1091880" imgH="241200" progId="Equation.DSMT4">
                  <p:embed/>
                  <p:pic>
                    <p:nvPicPr>
                      <p:cNvPr id="25" name="Object 5">
                        <a:extLst>
                          <a:ext uri="{FF2B5EF4-FFF2-40B4-BE49-F238E27FC236}">
                            <a16:creationId xmlns:a16="http://schemas.microsoft.com/office/drawing/2014/main" id="{FF2C6134-CD21-4438-811C-ECBDB33F91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6256" y="4667969"/>
                        <a:ext cx="27019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>
            <a:extLst>
              <a:ext uri="{FF2B5EF4-FFF2-40B4-BE49-F238E27FC236}">
                <a16:creationId xmlns:a16="http://schemas.microsoft.com/office/drawing/2014/main" id="{98F77675-488D-4180-A724-C6FF286DE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15032"/>
              </p:ext>
            </p:extLst>
          </p:nvPr>
        </p:nvGraphicFramePr>
        <p:xfrm>
          <a:off x="1234331" y="5095007"/>
          <a:ext cx="14382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22080" imgH="266400" progId="Equation.DSMT4">
                  <p:embed/>
                </p:oleObj>
              </mc:Choice>
              <mc:Fallback>
                <p:oleObj name="Equation" r:id="rId11" imgW="622080" imgH="266400" progId="Equation.DSMT4">
                  <p:embed/>
                  <p:pic>
                    <p:nvPicPr>
                      <p:cNvPr id="26" name="Object 7">
                        <a:extLst>
                          <a:ext uri="{FF2B5EF4-FFF2-40B4-BE49-F238E27FC236}">
                            <a16:creationId xmlns:a16="http://schemas.microsoft.com/office/drawing/2014/main" id="{98F77675-488D-4180-A724-C6FF286DE3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331" y="5095007"/>
                        <a:ext cx="143827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>
            <a:extLst>
              <a:ext uri="{FF2B5EF4-FFF2-40B4-BE49-F238E27FC236}">
                <a16:creationId xmlns:a16="http://schemas.microsoft.com/office/drawing/2014/main" id="{437215B8-306D-436E-9BD9-2BDAFCF48A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078796"/>
              </p:ext>
            </p:extLst>
          </p:nvPr>
        </p:nvGraphicFramePr>
        <p:xfrm>
          <a:off x="2815481" y="5095007"/>
          <a:ext cx="14382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22080" imgH="266400" progId="Equation.DSMT4">
                  <p:embed/>
                </p:oleObj>
              </mc:Choice>
              <mc:Fallback>
                <p:oleObj name="Equation" r:id="rId13" imgW="622080" imgH="266400" progId="Equation.DSMT4">
                  <p:embed/>
                  <p:pic>
                    <p:nvPicPr>
                      <p:cNvPr id="27" name="Object 8">
                        <a:extLst>
                          <a:ext uri="{FF2B5EF4-FFF2-40B4-BE49-F238E27FC236}">
                            <a16:creationId xmlns:a16="http://schemas.microsoft.com/office/drawing/2014/main" id="{437215B8-306D-436E-9BD9-2BDAFCF48A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5481" y="5095007"/>
                        <a:ext cx="143827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>
            <a:extLst>
              <a:ext uri="{FF2B5EF4-FFF2-40B4-BE49-F238E27FC236}">
                <a16:creationId xmlns:a16="http://schemas.microsoft.com/office/drawing/2014/main" id="{A96B9930-047B-4D4E-AF08-1C365FE9CA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690144"/>
              </p:ext>
            </p:extLst>
          </p:nvPr>
        </p:nvGraphicFramePr>
        <p:xfrm>
          <a:off x="4625487" y="4649833"/>
          <a:ext cx="21431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27000" imgH="241200" progId="Equation.DSMT4">
                  <p:embed/>
                </p:oleObj>
              </mc:Choice>
              <mc:Fallback>
                <p:oleObj name="Equation" r:id="rId14" imgW="927000" imgH="241200" progId="Equation.DSMT4">
                  <p:embed/>
                  <p:pic>
                    <p:nvPicPr>
                      <p:cNvPr id="28" name="Object 6">
                        <a:extLst>
                          <a:ext uri="{FF2B5EF4-FFF2-40B4-BE49-F238E27FC236}">
                            <a16:creationId xmlns:a16="http://schemas.microsoft.com/office/drawing/2014/main" id="{A96B9930-047B-4D4E-AF08-1C365FE9CA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487" y="4649833"/>
                        <a:ext cx="2143125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>
            <a:extLst>
              <a:ext uri="{FF2B5EF4-FFF2-40B4-BE49-F238E27FC236}">
                <a16:creationId xmlns:a16="http://schemas.microsoft.com/office/drawing/2014/main" id="{B9E39F4D-307F-44FD-8014-8711705E4C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483469"/>
              </p:ext>
            </p:extLst>
          </p:nvPr>
        </p:nvGraphicFramePr>
        <p:xfrm>
          <a:off x="2040781" y="5939557"/>
          <a:ext cx="5349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5640" imgH="177480" progId="Equation.DSMT4">
                  <p:embed/>
                </p:oleObj>
              </mc:Choice>
              <mc:Fallback>
                <p:oleObj name="Equation" r:id="rId16" imgW="215640" imgH="177480" progId="Equation.DSMT4">
                  <p:embed/>
                  <p:pic>
                    <p:nvPicPr>
                      <p:cNvPr id="29" name="Object 9">
                        <a:extLst>
                          <a:ext uri="{FF2B5EF4-FFF2-40B4-BE49-F238E27FC236}">
                            <a16:creationId xmlns:a16="http://schemas.microsoft.com/office/drawing/2014/main" id="{B9E39F4D-307F-44FD-8014-8711705E4C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781" y="5939557"/>
                        <a:ext cx="53498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0">
            <a:extLst>
              <a:ext uri="{FF2B5EF4-FFF2-40B4-BE49-F238E27FC236}">
                <a16:creationId xmlns:a16="http://schemas.microsoft.com/office/drawing/2014/main" id="{782112EF-40C1-43BB-9A87-8329758FA7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284622"/>
              </p:ext>
            </p:extLst>
          </p:nvPr>
        </p:nvGraphicFramePr>
        <p:xfrm>
          <a:off x="2597994" y="5839544"/>
          <a:ext cx="11334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57200" imgH="241200" progId="Equation.DSMT4">
                  <p:embed/>
                </p:oleObj>
              </mc:Choice>
              <mc:Fallback>
                <p:oleObj name="Equation" r:id="rId18" imgW="457200" imgH="241200" progId="Equation.DSMT4">
                  <p:embed/>
                  <p:pic>
                    <p:nvPicPr>
                      <p:cNvPr id="30" name="Object 10">
                        <a:extLst>
                          <a:ext uri="{FF2B5EF4-FFF2-40B4-BE49-F238E27FC236}">
                            <a16:creationId xmlns:a16="http://schemas.microsoft.com/office/drawing/2014/main" id="{782112EF-40C1-43BB-9A87-8329758FA7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994" y="5839544"/>
                        <a:ext cx="11334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1">
            <a:extLst>
              <a:ext uri="{FF2B5EF4-FFF2-40B4-BE49-F238E27FC236}">
                <a16:creationId xmlns:a16="http://schemas.microsoft.com/office/drawing/2014/main" id="{460104F2-B43F-45B7-A8C6-19F010685D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965490"/>
              </p:ext>
            </p:extLst>
          </p:nvPr>
        </p:nvGraphicFramePr>
        <p:xfrm>
          <a:off x="1847106" y="5837957"/>
          <a:ext cx="2508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1520" imgH="215640" progId="Equation.DSMT4">
                  <p:embed/>
                </p:oleObj>
              </mc:Choice>
              <mc:Fallback>
                <p:oleObj name="Equation" r:id="rId20" imgW="101520" imgH="215640" progId="Equation.DSMT4">
                  <p:embed/>
                  <p:pic>
                    <p:nvPicPr>
                      <p:cNvPr id="31" name="Object 11">
                        <a:extLst>
                          <a:ext uri="{FF2B5EF4-FFF2-40B4-BE49-F238E27FC236}">
                            <a16:creationId xmlns:a16="http://schemas.microsoft.com/office/drawing/2014/main" id="{460104F2-B43F-45B7-A8C6-19F010685D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106" y="5837957"/>
                        <a:ext cx="25082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2">
            <a:extLst>
              <a:ext uri="{FF2B5EF4-FFF2-40B4-BE49-F238E27FC236}">
                <a16:creationId xmlns:a16="http://schemas.microsoft.com/office/drawing/2014/main" id="{58BE9E3D-0966-4CB6-A39C-DA03DABF4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133002"/>
              </p:ext>
            </p:extLst>
          </p:nvPr>
        </p:nvGraphicFramePr>
        <p:xfrm>
          <a:off x="3653681" y="5863357"/>
          <a:ext cx="25082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1520" imgH="215640" progId="Equation.DSMT4">
                  <p:embed/>
                </p:oleObj>
              </mc:Choice>
              <mc:Fallback>
                <p:oleObj name="Equation" r:id="rId22" imgW="101520" imgH="215640" progId="Equation.DSMT4">
                  <p:embed/>
                  <p:pic>
                    <p:nvPicPr>
                      <p:cNvPr id="32" name="Object 12">
                        <a:extLst>
                          <a:ext uri="{FF2B5EF4-FFF2-40B4-BE49-F238E27FC236}">
                            <a16:creationId xmlns:a16="http://schemas.microsoft.com/office/drawing/2014/main" id="{58BE9E3D-0966-4CB6-A39C-DA03DABF48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3681" y="5863357"/>
                        <a:ext cx="25082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3">
            <a:extLst>
              <a:ext uri="{FF2B5EF4-FFF2-40B4-BE49-F238E27FC236}">
                <a16:creationId xmlns:a16="http://schemas.microsoft.com/office/drawing/2014/main" id="{2576D738-0391-4139-B887-DC04BB50D5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474123"/>
              </p:ext>
            </p:extLst>
          </p:nvPr>
        </p:nvGraphicFramePr>
        <p:xfrm>
          <a:off x="683568" y="5891261"/>
          <a:ext cx="1263650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45760" imgH="241200" progId="Equation.DSMT4">
                  <p:embed/>
                </p:oleObj>
              </mc:Choice>
              <mc:Fallback>
                <p:oleObj name="Equation" r:id="rId24" imgW="545760" imgH="241200" progId="Equation.DSMT4">
                  <p:embed/>
                  <p:pic>
                    <p:nvPicPr>
                      <p:cNvPr id="33" name="Object 13">
                        <a:extLst>
                          <a:ext uri="{FF2B5EF4-FFF2-40B4-BE49-F238E27FC236}">
                            <a16:creationId xmlns:a16="http://schemas.microsoft.com/office/drawing/2014/main" id="{2576D738-0391-4139-B887-DC04BB50D5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891261"/>
                        <a:ext cx="1263650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80E68C5F-3D70-4C83-8983-6606EC8F0C01}"/>
              </a:ext>
            </a:extLst>
          </p:cNvPr>
          <p:cNvSpPr txBox="1"/>
          <p:nvPr/>
        </p:nvSpPr>
        <p:spPr>
          <a:xfrm>
            <a:off x="4615946" y="5601902"/>
            <a:ext cx="3484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When you factor, write is a product of the terms.  DO not </a:t>
            </a:r>
            <a:r>
              <a:rPr lang="en-CA" dirty="0" err="1">
                <a:solidFill>
                  <a:srgbClr val="FF0000"/>
                </a:solidFill>
              </a:rPr>
              <a:t>EXPaND</a:t>
            </a:r>
            <a:r>
              <a:rPr lang="en-CA" dirty="0">
                <a:solidFill>
                  <a:srgbClr val="FF0000"/>
                </a:solidFill>
              </a:rPr>
              <a:t> them!!</a:t>
            </a:r>
          </a:p>
        </p:txBody>
      </p:sp>
    </p:spTree>
    <p:extLst>
      <p:ext uri="{BB962C8B-B14F-4D97-AF65-F5344CB8AC3E}">
        <p14:creationId xmlns:p14="http://schemas.microsoft.com/office/powerpoint/2010/main" val="282061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" grpId="0" build="p"/>
      <p:bldP spid="6" grpId="0" animBg="1"/>
      <p:bldP spid="7" grpId="0" animBg="1"/>
      <p:bldP spid="2" grpId="0"/>
      <p:bldP spid="22" grpId="0"/>
      <p:bldP spid="2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1316659"/>
              </p:ext>
            </p:extLst>
          </p:nvPr>
        </p:nvGraphicFramePr>
        <p:xfrm>
          <a:off x="180975" y="836712"/>
          <a:ext cx="43291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71520" imgH="304560" progId="Equation.DSMT4">
                  <p:embed/>
                </p:oleObj>
              </mc:Choice>
              <mc:Fallback>
                <p:oleObj name="Equation" r:id="rId3" imgW="2171520" imgH="304560" progId="Equation.DSMT4">
                  <p:embed/>
                  <p:pic>
                    <p:nvPicPr>
                      <p:cNvPr id="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836712"/>
                        <a:ext cx="43291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969907"/>
              </p:ext>
            </p:extLst>
          </p:nvPr>
        </p:nvGraphicFramePr>
        <p:xfrm>
          <a:off x="4962525" y="831950"/>
          <a:ext cx="367347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41400" imgH="304560" progId="Equation.DSMT4">
                  <p:embed/>
                </p:oleObj>
              </mc:Choice>
              <mc:Fallback>
                <p:oleObj name="Equation" r:id="rId5" imgW="1841400" imgH="304560" progId="Equation.DSMT4">
                  <p:embed/>
                  <p:pic>
                    <p:nvPicPr>
                      <p:cNvPr id="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525" y="831950"/>
                        <a:ext cx="367347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74740" y="146149"/>
            <a:ext cx="8561259" cy="638176"/>
          </a:xfrm>
          <a:prstGeom prst="rect">
            <a:avLst/>
          </a:prstGeom>
        </p:spPr>
        <p:txBody>
          <a:bodyPr anchor="b">
            <a:normAutofit fontScale="7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CA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Practice: Find the GCF and then Factor Each of the Following:</a:t>
            </a:r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793959"/>
              </p:ext>
            </p:extLst>
          </p:nvPr>
        </p:nvGraphicFramePr>
        <p:xfrm>
          <a:off x="290513" y="1638400"/>
          <a:ext cx="708025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1638400"/>
                        <a:ext cx="708025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347921"/>
              </p:ext>
            </p:extLst>
          </p:nvPr>
        </p:nvGraphicFramePr>
        <p:xfrm>
          <a:off x="1112838" y="1597125"/>
          <a:ext cx="77628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19040" imgH="241200" progId="Equation.DSMT4">
                  <p:embed/>
                </p:oleObj>
              </mc:Choice>
              <mc:Fallback>
                <p:oleObj name="Equation" r:id="rId9" imgW="419040" imgH="241200" progId="Equation.DSMT4">
                  <p:embed/>
                  <p:pic>
                    <p:nvPicPr>
                      <p:cNvPr id="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1597125"/>
                        <a:ext cx="776287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979131"/>
              </p:ext>
            </p:extLst>
          </p:nvPr>
        </p:nvGraphicFramePr>
        <p:xfrm>
          <a:off x="1857375" y="1586012"/>
          <a:ext cx="10414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95000" imgH="241200" progId="Equation.DSMT4">
                  <p:embed/>
                </p:oleObj>
              </mc:Choice>
              <mc:Fallback>
                <p:oleObj name="Equation" r:id="rId11" imgW="495000" imgH="241200" progId="Equation.DSMT4">
                  <p:embed/>
                  <p:pic>
                    <p:nvPicPr>
                      <p:cNvPr id="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1586012"/>
                        <a:ext cx="10414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797316"/>
              </p:ext>
            </p:extLst>
          </p:nvPr>
        </p:nvGraphicFramePr>
        <p:xfrm>
          <a:off x="938213" y="1511400"/>
          <a:ext cx="2508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1520" imgH="215640" progId="Equation.DSMT4">
                  <p:embed/>
                </p:oleObj>
              </mc:Choice>
              <mc:Fallback>
                <p:oleObj name="Equation" r:id="rId13" imgW="101520" imgH="215640" progId="Equation.DSMT4">
                  <p:embed/>
                  <p:pic>
                    <p:nvPicPr>
                      <p:cNvPr id="1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1511400"/>
                        <a:ext cx="25082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880105"/>
              </p:ext>
            </p:extLst>
          </p:nvPr>
        </p:nvGraphicFramePr>
        <p:xfrm>
          <a:off x="3963988" y="1479650"/>
          <a:ext cx="250825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1520" imgH="215640" progId="Equation.DSMT4">
                  <p:embed/>
                </p:oleObj>
              </mc:Choice>
              <mc:Fallback>
                <p:oleObj name="Equation" r:id="rId15" imgW="101520" imgH="215640" progId="Equation.DSMT4">
                  <p:embed/>
                  <p:pic>
                    <p:nvPicPr>
                      <p:cNvPr id="11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1479650"/>
                        <a:ext cx="250825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947592"/>
              </p:ext>
            </p:extLst>
          </p:nvPr>
        </p:nvGraphicFramePr>
        <p:xfrm>
          <a:off x="2965450" y="1581250"/>
          <a:ext cx="10144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58720" imgH="215640" progId="Equation.DSMT4">
                  <p:embed/>
                </p:oleObj>
              </mc:Choice>
              <mc:Fallback>
                <p:oleObj name="Equation" r:id="rId17" imgW="558720" imgH="215640" progId="Equation.DSMT4">
                  <p:embed/>
                  <p:pic>
                    <p:nvPicPr>
                      <p:cNvPr id="12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1581250"/>
                        <a:ext cx="101441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811806"/>
              </p:ext>
            </p:extLst>
          </p:nvPr>
        </p:nvGraphicFramePr>
        <p:xfrm>
          <a:off x="5387975" y="1533625"/>
          <a:ext cx="1408113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09480" imgH="177480" progId="Equation.DSMT4">
                  <p:embed/>
                </p:oleObj>
              </mc:Choice>
              <mc:Fallback>
                <p:oleObj name="Equation" r:id="rId19" imgW="609480" imgH="177480" progId="Equation.DSMT4">
                  <p:embed/>
                  <p:pic>
                    <p:nvPicPr>
                      <p:cNvPr id="13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1533625"/>
                        <a:ext cx="1408113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28"/>
          <p:cNvSpPr txBox="1">
            <a:spLocks noChangeArrowheads="1"/>
          </p:cNvSpPr>
          <p:nvPr/>
        </p:nvSpPr>
        <p:spPr bwMode="auto">
          <a:xfrm>
            <a:off x="5457825" y="2090837"/>
            <a:ext cx="2630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Gill Sans MT" pitchFamily="34" charset="0"/>
              </a:rPr>
              <a:t>No Common Factors!  </a:t>
            </a:r>
          </a:p>
        </p:txBody>
      </p:sp>
      <p:graphicFrame>
        <p:nvGraphicFramePr>
          <p:cNvPr id="2458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67843"/>
              </p:ext>
            </p:extLst>
          </p:nvPr>
        </p:nvGraphicFramePr>
        <p:xfrm>
          <a:off x="109538" y="2952850"/>
          <a:ext cx="5367337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692080" imgH="266400" progId="Equation.DSMT4">
                  <p:embed/>
                </p:oleObj>
              </mc:Choice>
              <mc:Fallback>
                <p:oleObj name="Equation" r:id="rId21" imgW="2692080" imgH="266400" progId="Equation.DSMT4">
                  <p:embed/>
                  <p:pic>
                    <p:nvPicPr>
                      <p:cNvPr id="2458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8" y="2952850"/>
                        <a:ext cx="5367337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070326"/>
              </p:ext>
            </p:extLst>
          </p:nvPr>
        </p:nvGraphicFramePr>
        <p:xfrm>
          <a:off x="677863" y="3618012"/>
          <a:ext cx="47847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400120" imgH="266400" progId="Equation.DSMT4">
                  <p:embed/>
                </p:oleObj>
              </mc:Choice>
              <mc:Fallback>
                <p:oleObj name="Equation" r:id="rId23" imgW="2400120" imgH="266400" progId="Equation.DSMT4">
                  <p:embed/>
                  <p:pic>
                    <p:nvPicPr>
                      <p:cNvPr id="2458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863" y="3618012"/>
                        <a:ext cx="4784725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28E4F0F-0CD7-489B-8435-996DB9EDEEDC}"/>
              </a:ext>
            </a:extLst>
          </p:cNvPr>
          <p:cNvGrpSpPr/>
          <p:nvPr/>
        </p:nvGrpSpPr>
        <p:grpSpPr>
          <a:xfrm>
            <a:off x="5697385" y="3689996"/>
            <a:ext cx="2958670" cy="419594"/>
            <a:chOff x="5148064" y="4429700"/>
            <a:chExt cx="2958670" cy="41959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DA4C2C-A771-4EAA-86EA-956D3967E291}"/>
                </a:ext>
              </a:extLst>
            </p:cNvPr>
            <p:cNvSpPr txBox="1"/>
            <p:nvPr/>
          </p:nvSpPr>
          <p:spPr>
            <a:xfrm>
              <a:off x="5148064" y="4474746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dirty="0">
                  <a:solidFill>
                    <a:srgbClr val="FF0000"/>
                  </a:solidFill>
                </a:rPr>
                <a:t>NOTE: </a:t>
              </a:r>
            </a:p>
          </p:txBody>
        </p:sp>
        <p:graphicFrame>
          <p:nvGraphicFramePr>
            <p:cNvPr id="2" name="Object 1">
              <a:extLst>
                <a:ext uri="{FF2B5EF4-FFF2-40B4-BE49-F238E27FC236}">
                  <a16:creationId xmlns:a16="http://schemas.microsoft.com/office/drawing/2014/main" id="{0EA7EA23-D8FE-4B75-8CD0-13F0E02F667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9029326"/>
                </p:ext>
              </p:extLst>
            </p:nvPr>
          </p:nvGraphicFramePr>
          <p:xfrm>
            <a:off x="6260520" y="4429700"/>
            <a:ext cx="1846214" cy="419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1117440" imgH="253800" progId="Equation.DSMT4">
                    <p:embed/>
                  </p:oleObj>
                </mc:Choice>
                <mc:Fallback>
                  <p:oleObj name="Equation" r:id="rId25" imgW="1117440" imgH="253800" progId="Equation.DSMT4">
                    <p:embed/>
                    <p:pic>
                      <p:nvPicPr>
                        <p:cNvPr id="2" name="Object 1">
                          <a:extLst>
                            <a:ext uri="{FF2B5EF4-FFF2-40B4-BE49-F238E27FC236}">
                              <a16:creationId xmlns:a16="http://schemas.microsoft.com/office/drawing/2014/main" id="{0EA7EA23-D8FE-4B75-8CD0-13F0E02F6674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6260520" y="4429700"/>
                          <a:ext cx="1846214" cy="4195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0">
            <a:extLst>
              <a:ext uri="{FF2B5EF4-FFF2-40B4-BE49-F238E27FC236}">
                <a16:creationId xmlns:a16="http://schemas.microsoft.com/office/drawing/2014/main" id="{3ACB057D-941C-4033-8701-D011FEDA0A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797520"/>
              </p:ext>
            </p:extLst>
          </p:nvPr>
        </p:nvGraphicFramePr>
        <p:xfrm>
          <a:off x="708025" y="4327625"/>
          <a:ext cx="10636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33160" imgH="253800" progId="Equation.DSMT4">
                  <p:embed/>
                </p:oleObj>
              </mc:Choice>
              <mc:Fallback>
                <p:oleObj name="Equation" r:id="rId27" imgW="533160" imgH="253800" progId="Equation.DSMT4">
                  <p:embed/>
                  <p:pic>
                    <p:nvPicPr>
                      <p:cNvPr id="20" name="Object 10">
                        <a:extLst>
                          <a:ext uri="{FF2B5EF4-FFF2-40B4-BE49-F238E27FC236}">
                            <a16:creationId xmlns:a16="http://schemas.microsoft.com/office/drawing/2014/main" id="{3ACB057D-941C-4033-8701-D011FEDA0A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4327625"/>
                        <a:ext cx="106362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0">
            <a:extLst>
              <a:ext uri="{FF2B5EF4-FFF2-40B4-BE49-F238E27FC236}">
                <a16:creationId xmlns:a16="http://schemas.microsoft.com/office/drawing/2014/main" id="{2A185112-F5B3-40E7-BCF0-E472A5413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979523"/>
              </p:ext>
            </p:extLst>
          </p:nvPr>
        </p:nvGraphicFramePr>
        <p:xfrm>
          <a:off x="1700213" y="4272062"/>
          <a:ext cx="20510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028520" imgH="304560" progId="Equation.DSMT4">
                  <p:embed/>
                </p:oleObj>
              </mc:Choice>
              <mc:Fallback>
                <p:oleObj name="Equation" r:id="rId29" imgW="1028520" imgH="304560" progId="Equation.DSMT4">
                  <p:embed/>
                  <p:pic>
                    <p:nvPicPr>
                      <p:cNvPr id="21" name="Object 10">
                        <a:extLst>
                          <a:ext uri="{FF2B5EF4-FFF2-40B4-BE49-F238E27FC236}">
                            <a16:creationId xmlns:a16="http://schemas.microsoft.com/office/drawing/2014/main" id="{2A185112-F5B3-40E7-BCF0-E472A54138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4272062"/>
                        <a:ext cx="20510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>
            <a:extLst>
              <a:ext uri="{FF2B5EF4-FFF2-40B4-BE49-F238E27FC236}">
                <a16:creationId xmlns:a16="http://schemas.microsoft.com/office/drawing/2014/main" id="{469E8D6F-0191-4D35-B170-38243ECBA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746155"/>
              </p:ext>
            </p:extLst>
          </p:nvPr>
        </p:nvGraphicFramePr>
        <p:xfrm>
          <a:off x="107504" y="5085184"/>
          <a:ext cx="54181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717640" imgH="253800" progId="Equation.DSMT4">
                  <p:embed/>
                </p:oleObj>
              </mc:Choice>
              <mc:Fallback>
                <p:oleObj name="Equation" r:id="rId31" imgW="2717640" imgH="253800" progId="Equation.DSMT4">
                  <p:embed/>
                  <p:pic>
                    <p:nvPicPr>
                      <p:cNvPr id="22" name="Object 10">
                        <a:extLst>
                          <a:ext uri="{FF2B5EF4-FFF2-40B4-BE49-F238E27FC236}">
                            <a16:creationId xmlns:a16="http://schemas.microsoft.com/office/drawing/2014/main" id="{469E8D6F-0191-4D35-B170-38243ECBA0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5085184"/>
                        <a:ext cx="54181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412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68B22-9430-474C-8444-F113AC8DA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490066"/>
          </a:xfrm>
        </p:spPr>
        <p:txBody>
          <a:bodyPr>
            <a:normAutofit fontScale="90000"/>
          </a:bodyPr>
          <a:lstStyle/>
          <a:p>
            <a:r>
              <a:rPr lang="en-CA" dirty="0"/>
              <a:t>Simplifying Expressions by Factoring GCF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E25EF-DF9B-4D02-B36E-690509E44ED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568952" cy="792088"/>
          </a:xfrm>
        </p:spPr>
        <p:txBody>
          <a:bodyPr>
            <a:normAutofit lnSpcReduction="10000"/>
          </a:bodyPr>
          <a:lstStyle/>
          <a:p>
            <a:r>
              <a:rPr lang="en-CA" dirty="0"/>
              <a:t>Factoring is very useful for simplifying expressions when you don’t have a calculator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D2BA2E2-24FF-4734-A4EA-DC29B24B7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582357"/>
              </p:ext>
            </p:extLst>
          </p:nvPr>
        </p:nvGraphicFramePr>
        <p:xfrm>
          <a:off x="1187624" y="1721228"/>
          <a:ext cx="1512168" cy="699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50680" imgH="393480" progId="Equation.DSMT4">
                  <p:embed/>
                </p:oleObj>
              </mc:Choice>
              <mc:Fallback>
                <p:oleObj name="Equation" r:id="rId5" imgW="85068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D2BA2E2-24FF-4734-A4EA-DC29B24B79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4" y="1721228"/>
                        <a:ext cx="1512168" cy="6996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A0A12B5-27AA-4FB5-AC1D-1E108BC300AE}"/>
              </a:ext>
            </a:extLst>
          </p:cNvPr>
          <p:cNvSpPr txBox="1"/>
          <p:nvPr/>
        </p:nvSpPr>
        <p:spPr>
          <a:xfrm>
            <a:off x="3563888" y="1725327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Since all the terms are multiples of “4”, factor out the “4” at the top!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F2A3313-3F31-4DA7-AFF9-060DECF2F6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395560"/>
              </p:ext>
            </p:extLst>
          </p:nvPr>
        </p:nvGraphicFramePr>
        <p:xfrm>
          <a:off x="899770" y="2492896"/>
          <a:ext cx="18288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28520" imgH="469800" progId="Equation.DSMT4">
                  <p:embed/>
                </p:oleObj>
              </mc:Choice>
              <mc:Fallback>
                <p:oleObj name="Equation" r:id="rId7" imgW="1028520" imgH="469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F2A3313-3F31-4DA7-AFF9-060DECF2F6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9770" y="2492896"/>
                        <a:ext cx="1828800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C4BDFDE-A29C-442C-A0CB-4E522164B67F}"/>
              </a:ext>
            </a:extLst>
          </p:cNvPr>
          <p:cNvSpPr txBox="1"/>
          <p:nvPr/>
        </p:nvSpPr>
        <p:spPr>
          <a:xfrm>
            <a:off x="3563888" y="242088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You can cancel out the 4’s at the top and bottom since they are factored out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B548E3C-432B-4F4A-B8AD-7A39830AD49C}"/>
              </a:ext>
            </a:extLst>
          </p:cNvPr>
          <p:cNvCxnSpPr/>
          <p:nvPr/>
        </p:nvCxnSpPr>
        <p:spPr>
          <a:xfrm flipV="1">
            <a:off x="1115616" y="2631760"/>
            <a:ext cx="216024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2C269A2-E9EB-4808-A144-577519EEBEF3}"/>
              </a:ext>
            </a:extLst>
          </p:cNvPr>
          <p:cNvCxnSpPr/>
          <p:nvPr/>
        </p:nvCxnSpPr>
        <p:spPr>
          <a:xfrm flipV="1">
            <a:off x="1588630" y="2995211"/>
            <a:ext cx="216024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0A76C9EA-3416-4E84-AE71-E2EE438C84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813413"/>
              </p:ext>
            </p:extLst>
          </p:nvPr>
        </p:nvGraphicFramePr>
        <p:xfrm>
          <a:off x="918828" y="3312385"/>
          <a:ext cx="6096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42720" imgH="393480" progId="Equation.DSMT4">
                  <p:embed/>
                </p:oleObj>
              </mc:Choice>
              <mc:Fallback>
                <p:oleObj name="Equation" r:id="rId9" imgW="342720" imgH="393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0A76C9EA-3416-4E84-AE71-E2EE438C84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8828" y="3312385"/>
                        <a:ext cx="609600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75E060CD-FCE1-41EC-800E-4257054DAD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589020"/>
              </p:ext>
            </p:extLst>
          </p:nvPr>
        </p:nvGraphicFramePr>
        <p:xfrm>
          <a:off x="1495872" y="3312385"/>
          <a:ext cx="864274" cy="5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00" imgH="164880" progId="Equation.DSMT4">
                  <p:embed/>
                </p:oleObj>
              </mc:Choice>
              <mc:Fallback>
                <p:oleObj name="Equation" r:id="rId11" imgW="241200" imgH="16488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75E060CD-FCE1-41EC-800E-4257054DAD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95872" y="3312385"/>
                        <a:ext cx="864274" cy="5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B8412248-0C84-4E70-BDFD-F19CAABB822F}"/>
              </a:ext>
            </a:extLst>
          </p:cNvPr>
          <p:cNvSpPr txBox="1">
            <a:spLocks/>
          </p:cNvSpPr>
          <p:nvPr/>
        </p:nvSpPr>
        <p:spPr>
          <a:xfrm>
            <a:off x="107504" y="4090299"/>
            <a:ext cx="8568952" cy="7920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100" dirty="0"/>
              <a:t>On a side note, if a term is added or subtracted in the top, you can NOT cancel it with the denominator!!!!</a:t>
            </a:r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22832FF9-49E8-468E-9B17-B0A637CE51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734342"/>
              </p:ext>
            </p:extLst>
          </p:nvPr>
        </p:nvGraphicFramePr>
        <p:xfrm>
          <a:off x="480266" y="4954395"/>
          <a:ext cx="11064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22080" imgH="393480" progId="Equation.DSMT4">
                  <p:embed/>
                </p:oleObj>
              </mc:Choice>
              <mc:Fallback>
                <p:oleObj name="Equation" r:id="rId13" imgW="622080" imgH="393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22832FF9-49E8-468E-9B17-B0A637CE51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0266" y="4954395"/>
                        <a:ext cx="1106487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69345ED-96C0-415F-B23A-DD97AA023626}"/>
              </a:ext>
            </a:extLst>
          </p:cNvPr>
          <p:cNvCxnSpPr/>
          <p:nvPr/>
        </p:nvCxnSpPr>
        <p:spPr>
          <a:xfrm flipV="1">
            <a:off x="810905" y="5045177"/>
            <a:ext cx="216024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A259CB3-2D69-486D-9F3F-52B142AB0ABA}"/>
              </a:ext>
            </a:extLst>
          </p:cNvPr>
          <p:cNvCxnSpPr/>
          <p:nvPr/>
        </p:nvCxnSpPr>
        <p:spPr>
          <a:xfrm flipV="1">
            <a:off x="1051702" y="5445224"/>
            <a:ext cx="216024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id="{F099C724-F921-4CB0-8448-992477CE29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827929"/>
              </p:ext>
            </p:extLst>
          </p:nvPr>
        </p:nvGraphicFramePr>
        <p:xfrm>
          <a:off x="1598365" y="4942995"/>
          <a:ext cx="94932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33160" imgH="393480" progId="Equation.DSMT4">
                  <p:embed/>
                </p:oleObj>
              </mc:Choice>
              <mc:Fallback>
                <p:oleObj name="Equation" r:id="rId15" imgW="533160" imgH="393480" progId="Equation.DSMT4">
                  <p:embed/>
                  <p:pic>
                    <p:nvPicPr>
                      <p:cNvPr id="55" name="Object 54">
                        <a:extLst>
                          <a:ext uri="{FF2B5EF4-FFF2-40B4-BE49-F238E27FC236}">
                            <a16:creationId xmlns:a16="http://schemas.microsoft.com/office/drawing/2014/main" id="{F099C724-F921-4CB0-8448-992477CE29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8365" y="4942995"/>
                        <a:ext cx="949325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55545C9A-953E-43E1-B2BD-E15CDCF9C395}"/>
              </a:ext>
            </a:extLst>
          </p:cNvPr>
          <p:cNvSpPr txBox="1"/>
          <p:nvPr/>
        </p:nvSpPr>
        <p:spPr>
          <a:xfrm>
            <a:off x="534275" y="5806045"/>
            <a:ext cx="19883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300" dirty="0">
                <a:solidFill>
                  <a:srgbClr val="FF0000"/>
                </a:solidFill>
              </a:rPr>
              <a:t>NO!!!!!</a:t>
            </a:r>
          </a:p>
        </p:txBody>
      </p:sp>
      <p:pic>
        <p:nvPicPr>
          <p:cNvPr id="57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9372C5FE-08F6-495B-B89E-90D7388396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779912" y="1526033"/>
            <a:ext cx="4896544" cy="2483754"/>
          </a:xfrm>
          <a:prstGeom prst="rect">
            <a:avLst/>
          </a:prstGeom>
        </p:spPr>
      </p:pic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0B60D1A3-8241-4AE2-A0B4-E11A00A61F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294877"/>
              </p:ext>
            </p:extLst>
          </p:nvPr>
        </p:nvGraphicFramePr>
        <p:xfrm>
          <a:off x="3341688" y="4954588"/>
          <a:ext cx="10604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96880" imgH="393480" progId="Equation.DSMT4">
                  <p:embed/>
                </p:oleObj>
              </mc:Choice>
              <mc:Fallback>
                <p:oleObj name="Equation" r:id="rId18" imgW="596880" imgH="393480" progId="Equation.DSMT4">
                  <p:embed/>
                  <p:pic>
                    <p:nvPicPr>
                      <p:cNvPr id="58" name="Object 57">
                        <a:extLst>
                          <a:ext uri="{FF2B5EF4-FFF2-40B4-BE49-F238E27FC236}">
                            <a16:creationId xmlns:a16="http://schemas.microsoft.com/office/drawing/2014/main" id="{0B60D1A3-8241-4AE2-A0B4-E11A00A61F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341688" y="4954588"/>
                        <a:ext cx="1060450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32ADACD-6430-444C-8009-CDC15E8DB7C1}"/>
              </a:ext>
            </a:extLst>
          </p:cNvPr>
          <p:cNvCxnSpPr/>
          <p:nvPr/>
        </p:nvCxnSpPr>
        <p:spPr>
          <a:xfrm flipV="1">
            <a:off x="3611123" y="5045177"/>
            <a:ext cx="216024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D697884C-33EC-4022-A01C-559B43814F14}"/>
              </a:ext>
            </a:extLst>
          </p:cNvPr>
          <p:cNvCxnSpPr/>
          <p:nvPr/>
        </p:nvCxnSpPr>
        <p:spPr>
          <a:xfrm flipV="1">
            <a:off x="3655889" y="5415096"/>
            <a:ext cx="216024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60">
            <a:extLst>
              <a:ext uri="{FF2B5EF4-FFF2-40B4-BE49-F238E27FC236}">
                <a16:creationId xmlns:a16="http://schemas.microsoft.com/office/drawing/2014/main" id="{A989670E-A924-4DC4-9C5F-C34B724F19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657486"/>
              </p:ext>
            </p:extLst>
          </p:nvPr>
        </p:nvGraphicFramePr>
        <p:xfrm>
          <a:off x="3493710" y="4761061"/>
          <a:ext cx="2254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164880" progId="Equation.DSMT4">
                  <p:embed/>
                </p:oleObj>
              </mc:Choice>
              <mc:Fallback>
                <p:oleObj name="Equation" r:id="rId20" imgW="126720" imgH="164880" progId="Equation.DSMT4">
                  <p:embed/>
                  <p:pic>
                    <p:nvPicPr>
                      <p:cNvPr id="61" name="Object 60">
                        <a:extLst>
                          <a:ext uri="{FF2B5EF4-FFF2-40B4-BE49-F238E27FC236}">
                            <a16:creationId xmlns:a16="http://schemas.microsoft.com/office/drawing/2014/main" id="{A989670E-A924-4DC4-9C5F-C34B724F1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493710" y="4761061"/>
                        <a:ext cx="225425" cy="29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AF5183A-7039-49FD-A465-D85C8DFF54E6}"/>
              </a:ext>
            </a:extLst>
          </p:cNvPr>
          <p:cNvCxnSpPr/>
          <p:nvPr/>
        </p:nvCxnSpPr>
        <p:spPr>
          <a:xfrm flipV="1">
            <a:off x="4105983" y="5045177"/>
            <a:ext cx="216024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9DF36E1-FDBB-46A5-B0DF-7BBF4F187BEA}"/>
              </a:ext>
            </a:extLst>
          </p:cNvPr>
          <p:cNvCxnSpPr/>
          <p:nvPr/>
        </p:nvCxnSpPr>
        <p:spPr>
          <a:xfrm flipV="1">
            <a:off x="4150749" y="5415096"/>
            <a:ext cx="216024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ct 63">
            <a:extLst>
              <a:ext uri="{FF2B5EF4-FFF2-40B4-BE49-F238E27FC236}">
                <a16:creationId xmlns:a16="http://schemas.microsoft.com/office/drawing/2014/main" id="{DFECEB11-42BB-4419-AD3A-063FA27299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687915"/>
              </p:ext>
            </p:extLst>
          </p:nvPr>
        </p:nvGraphicFramePr>
        <p:xfrm>
          <a:off x="3988570" y="4761061"/>
          <a:ext cx="2254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20" imgH="164880" progId="Equation.DSMT4">
                  <p:embed/>
                </p:oleObj>
              </mc:Choice>
              <mc:Fallback>
                <p:oleObj name="Equation" r:id="rId22" imgW="126720" imgH="164880" progId="Equation.DSMT4">
                  <p:embed/>
                  <p:pic>
                    <p:nvPicPr>
                      <p:cNvPr id="64" name="Object 63">
                        <a:extLst>
                          <a:ext uri="{FF2B5EF4-FFF2-40B4-BE49-F238E27FC236}">
                            <a16:creationId xmlns:a16="http://schemas.microsoft.com/office/drawing/2014/main" id="{DFECEB11-42BB-4419-AD3A-063FA27299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988570" y="4761061"/>
                        <a:ext cx="225425" cy="29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id="{00BD48A1-6BD0-4434-8FC0-824BD4F4E9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962895"/>
              </p:ext>
            </p:extLst>
          </p:nvPr>
        </p:nvGraphicFramePr>
        <p:xfrm>
          <a:off x="4386530" y="5126737"/>
          <a:ext cx="4286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41200" imgH="164880" progId="Equation.DSMT4">
                  <p:embed/>
                </p:oleObj>
              </mc:Choice>
              <mc:Fallback>
                <p:oleObj name="Equation" r:id="rId23" imgW="241200" imgH="164880" progId="Equation.DSMT4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id="{00BD48A1-6BD0-4434-8FC0-824BD4F4E9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386530" y="5126737"/>
                        <a:ext cx="428625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82862C2C-3471-438F-AB4B-A7488471B202}"/>
              </a:ext>
            </a:extLst>
          </p:cNvPr>
          <p:cNvSpPr txBox="1"/>
          <p:nvPr/>
        </p:nvSpPr>
        <p:spPr>
          <a:xfrm>
            <a:off x="2994417" y="5725510"/>
            <a:ext cx="19883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300" dirty="0">
                <a:solidFill>
                  <a:srgbClr val="FF0000"/>
                </a:solidFill>
              </a:rPr>
              <a:t>NO!!!!!</a:t>
            </a:r>
          </a:p>
        </p:txBody>
      </p:sp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9B6751CA-AB01-4C61-A8C1-F2C62AD866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905605"/>
              </p:ext>
            </p:extLst>
          </p:nvPr>
        </p:nvGraphicFramePr>
        <p:xfrm>
          <a:off x="5626848" y="4905165"/>
          <a:ext cx="106045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96880" imgH="393480" progId="Equation.DSMT4">
                  <p:embed/>
                </p:oleObj>
              </mc:Choice>
              <mc:Fallback>
                <p:oleObj name="Equation" r:id="rId25" imgW="596880" imgH="393480" progId="Equation.DSMT4">
                  <p:embed/>
                  <p:pic>
                    <p:nvPicPr>
                      <p:cNvPr id="67" name="Object 66">
                        <a:extLst>
                          <a:ext uri="{FF2B5EF4-FFF2-40B4-BE49-F238E27FC236}">
                            <a16:creationId xmlns:a16="http://schemas.microsoft.com/office/drawing/2014/main" id="{9B6751CA-AB01-4C61-A8C1-F2C62AD866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626848" y="4905165"/>
                        <a:ext cx="1060450" cy="701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>
            <a:extLst>
              <a:ext uri="{FF2B5EF4-FFF2-40B4-BE49-F238E27FC236}">
                <a16:creationId xmlns:a16="http://schemas.microsoft.com/office/drawing/2014/main" id="{09DC89B8-2CF5-4DE7-9305-EB93099667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3179"/>
              </p:ext>
            </p:extLst>
          </p:nvPr>
        </p:nvGraphicFramePr>
        <p:xfrm>
          <a:off x="6687298" y="4855733"/>
          <a:ext cx="12192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85800" imgH="419040" progId="Equation.DSMT4">
                  <p:embed/>
                </p:oleObj>
              </mc:Choice>
              <mc:Fallback>
                <p:oleObj name="Equation" r:id="rId26" imgW="685800" imgH="419040" progId="Equation.DSMT4">
                  <p:embed/>
                  <p:pic>
                    <p:nvPicPr>
                      <p:cNvPr id="68" name="Object 67">
                        <a:extLst>
                          <a:ext uri="{FF2B5EF4-FFF2-40B4-BE49-F238E27FC236}">
                            <a16:creationId xmlns:a16="http://schemas.microsoft.com/office/drawing/2014/main" id="{09DC89B8-2CF5-4DE7-9305-EB93099667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687298" y="4855733"/>
                        <a:ext cx="1219200" cy="747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>
            <a:extLst>
              <a:ext uri="{FF2B5EF4-FFF2-40B4-BE49-F238E27FC236}">
                <a16:creationId xmlns:a16="http://schemas.microsoft.com/office/drawing/2014/main" id="{E37AED54-6A1E-4F3D-B5FE-CA8B406BD8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827003"/>
              </p:ext>
            </p:extLst>
          </p:nvPr>
        </p:nvGraphicFramePr>
        <p:xfrm>
          <a:off x="5626848" y="5658496"/>
          <a:ext cx="947737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33160" imgH="419040" progId="Equation.DSMT4">
                  <p:embed/>
                </p:oleObj>
              </mc:Choice>
              <mc:Fallback>
                <p:oleObj name="Equation" r:id="rId28" imgW="533160" imgH="419040" progId="Equation.DSMT4">
                  <p:embed/>
                  <p:pic>
                    <p:nvPicPr>
                      <p:cNvPr id="69" name="Object 68">
                        <a:extLst>
                          <a:ext uri="{FF2B5EF4-FFF2-40B4-BE49-F238E27FC236}">
                            <a16:creationId xmlns:a16="http://schemas.microsoft.com/office/drawing/2014/main" id="{E37AED54-6A1E-4F3D-B5FE-CA8B406BD8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626848" y="5658496"/>
                        <a:ext cx="947737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F7FF630-B19F-46AE-9E3D-C1B0B0FFE786}"/>
              </a:ext>
            </a:extLst>
          </p:cNvPr>
          <p:cNvCxnSpPr/>
          <p:nvPr/>
        </p:nvCxnSpPr>
        <p:spPr>
          <a:xfrm flipV="1">
            <a:off x="6206815" y="5810422"/>
            <a:ext cx="216024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0CB2874-800E-4B04-A2CB-9735C5C017BE}"/>
              </a:ext>
            </a:extLst>
          </p:cNvPr>
          <p:cNvCxnSpPr/>
          <p:nvPr/>
        </p:nvCxnSpPr>
        <p:spPr>
          <a:xfrm flipV="1">
            <a:off x="6098803" y="6181658"/>
            <a:ext cx="216024" cy="144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0266177F-1384-44E4-B5CA-B85D58DB85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485583"/>
              </p:ext>
            </p:extLst>
          </p:nvPr>
        </p:nvGraphicFramePr>
        <p:xfrm>
          <a:off x="6498727" y="5830386"/>
          <a:ext cx="656034" cy="449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41200" imgH="164880" progId="Equation.DSMT4">
                  <p:embed/>
                </p:oleObj>
              </mc:Choice>
              <mc:Fallback>
                <p:oleObj name="Equation" r:id="rId30" imgW="241200" imgH="164880" progId="Equation.DSMT4">
                  <p:embed/>
                  <p:pic>
                    <p:nvPic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0266177F-1384-44E4-B5CA-B85D58DB8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498727" y="5830386"/>
                        <a:ext cx="656034" cy="449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24513107-7384-477B-8C2A-E24F3DB9AF59}"/>
              </a:ext>
            </a:extLst>
          </p:cNvPr>
          <p:cNvSpPr txBox="1"/>
          <p:nvPr/>
        </p:nvSpPr>
        <p:spPr>
          <a:xfrm>
            <a:off x="6678128" y="5768715"/>
            <a:ext cx="19883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300" dirty="0">
                <a:solidFill>
                  <a:srgbClr val="FF0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15233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2769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1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video>
              <p:cMediaNode vol="80000">
                <p:cTn id="162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5" grpId="0"/>
      <p:bldP spid="7" grpId="0"/>
      <p:bldP spid="51" grpId="0"/>
      <p:bldP spid="56" grpId="0"/>
      <p:bldP spid="66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A32-6569-4C7E-8849-16F2D20B295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507288" cy="604664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Practice: Simplify each expression below by factoring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DFC8C78-8C2F-43F4-AA6B-C4915478E4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778838"/>
              </p:ext>
            </p:extLst>
          </p:nvPr>
        </p:nvGraphicFramePr>
        <p:xfrm>
          <a:off x="251520" y="620688"/>
          <a:ext cx="20431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27000" imgH="419040" progId="Equation.DSMT4">
                  <p:embed/>
                </p:oleObj>
              </mc:Choice>
              <mc:Fallback>
                <p:oleObj name="Equation" r:id="rId3" imgW="92700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DFC8C78-8C2F-43F4-AA6B-C4915478E4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620688"/>
                        <a:ext cx="2043112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C9B2563-0BCF-4D3B-B6A4-98AB0479E2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975370"/>
              </p:ext>
            </p:extLst>
          </p:nvPr>
        </p:nvGraphicFramePr>
        <p:xfrm>
          <a:off x="3923928" y="534988"/>
          <a:ext cx="3414712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49080" imgH="431640" progId="Equation.DSMT4">
                  <p:embed/>
                </p:oleObj>
              </mc:Choice>
              <mc:Fallback>
                <p:oleObj name="Equation" r:id="rId5" imgW="154908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C9B2563-0BCF-4D3B-B6A4-98AB0479E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3928" y="534988"/>
                        <a:ext cx="3414712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B26028C-FF74-489C-9142-381751A636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863447"/>
              </p:ext>
            </p:extLst>
          </p:nvPr>
        </p:nvGraphicFramePr>
        <p:xfrm>
          <a:off x="179512" y="3284984"/>
          <a:ext cx="2462212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17440" imgH="393480" progId="Equation.DSMT4">
                  <p:embed/>
                </p:oleObj>
              </mc:Choice>
              <mc:Fallback>
                <p:oleObj name="Equation" r:id="rId7" imgW="111744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B26028C-FF74-489C-9142-381751A636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512" y="3284984"/>
                        <a:ext cx="2462212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1BA8B79-8A16-48EC-BE60-3D0C35B49B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59722"/>
              </p:ext>
            </p:extLst>
          </p:nvPr>
        </p:nvGraphicFramePr>
        <p:xfrm>
          <a:off x="3982045" y="3213100"/>
          <a:ext cx="34702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74640" imgH="393480" progId="Equation.DSMT4">
                  <p:embed/>
                </p:oleObj>
              </mc:Choice>
              <mc:Fallback>
                <p:oleObj name="Equation" r:id="rId9" imgW="157464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1BA8B79-8A16-48EC-BE60-3D0C35B49B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82045" y="3213100"/>
                        <a:ext cx="3470275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383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274638"/>
            <a:ext cx="7705725" cy="5619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II) Learning to Factor Trinomials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430213" y="1785938"/>
          <a:ext cx="249872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30040" imgH="253800" progId="Equation.DSMT4">
                  <p:embed/>
                </p:oleObj>
              </mc:Choice>
              <mc:Fallback>
                <p:oleObj name="Equation" r:id="rId3" imgW="1130040" imgH="2538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1785938"/>
                        <a:ext cx="249872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917575" y="2571750"/>
          <a:ext cx="179705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520" imgH="215640" progId="Equation.DSMT4">
                  <p:embed/>
                </p:oleObj>
              </mc:Choice>
              <mc:Fallback>
                <p:oleObj name="Equation" r:id="rId5" imgW="812520" imgH="215640" progId="Equation.DSMT4">
                  <p:embed/>
                  <p:pic>
                    <p:nvPicPr>
                      <p:cNvPr id="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575" y="2571750"/>
                        <a:ext cx="1797050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4564063" y="1785938"/>
          <a:ext cx="269398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8960" imgH="253800" progId="Equation.DSMT4">
                  <p:embed/>
                </p:oleObj>
              </mc:Choice>
              <mc:Fallback>
                <p:oleObj name="Equation" r:id="rId7" imgW="1218960" imgH="253800" progId="Equation.DSMT4">
                  <p:embed/>
                  <p:pic>
                    <p:nvPicPr>
                      <p:cNvPr id="10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063" y="1785938"/>
                        <a:ext cx="2693987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9"/>
          <p:cNvGraphicFramePr>
            <a:graphicFrameLocks noChangeAspect="1"/>
          </p:cNvGraphicFramePr>
          <p:nvPr/>
        </p:nvGraphicFramePr>
        <p:xfrm>
          <a:off x="5246688" y="2571750"/>
          <a:ext cx="18256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25480" imgH="215640" progId="Equation.DSMT4">
                  <p:embed/>
                </p:oleObj>
              </mc:Choice>
              <mc:Fallback>
                <p:oleObj name="Equation" r:id="rId9" imgW="825480" imgH="215640" progId="Equation.DSMT4">
                  <p:embed/>
                  <p:pic>
                    <p:nvPicPr>
                      <p:cNvPr id="103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688" y="2571750"/>
                        <a:ext cx="1825625" cy="477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TextBox 15"/>
          <p:cNvSpPr txBox="1">
            <a:spLocks noChangeArrowheads="1"/>
          </p:cNvSpPr>
          <p:nvPr/>
        </p:nvSpPr>
        <p:spPr bwMode="auto">
          <a:xfrm>
            <a:off x="357188" y="3357563"/>
            <a:ext cx="77057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>
                <a:latin typeface="Century Schoolbook" pitchFamily="18" charset="0"/>
              </a:rPr>
              <a:t>What pattern do you notice about the middle numbers?</a:t>
            </a:r>
          </a:p>
        </p:txBody>
      </p:sp>
      <p:sp>
        <p:nvSpPr>
          <p:cNvPr id="17" name="Oval 16"/>
          <p:cNvSpPr/>
          <p:nvPr/>
        </p:nvSpPr>
        <p:spPr>
          <a:xfrm>
            <a:off x="1528763" y="2528888"/>
            <a:ext cx="357187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5861050" y="2535238"/>
            <a:ext cx="357188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066" name="TextBox 18"/>
          <p:cNvSpPr txBox="1">
            <a:spLocks noChangeArrowheads="1"/>
          </p:cNvSpPr>
          <p:nvPr/>
        </p:nvSpPr>
        <p:spPr bwMode="auto">
          <a:xfrm>
            <a:off x="596900" y="3843338"/>
            <a:ext cx="758190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>
                <a:latin typeface="Century Schoolbook" pitchFamily="18" charset="0"/>
              </a:rPr>
              <a:t>It is equal to the SUM of the 2 numbers in the bracket</a:t>
            </a:r>
          </a:p>
        </p:txBody>
      </p:sp>
      <p:sp>
        <p:nvSpPr>
          <p:cNvPr id="20" name="Oval 19"/>
          <p:cNvSpPr/>
          <p:nvPr/>
        </p:nvSpPr>
        <p:spPr>
          <a:xfrm>
            <a:off x="1463675" y="1766888"/>
            <a:ext cx="306388" cy="496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2487613" y="1758950"/>
            <a:ext cx="306387" cy="498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5789613" y="1766888"/>
            <a:ext cx="306387" cy="496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6691313" y="1787525"/>
            <a:ext cx="428625" cy="498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1281113" y="4324350"/>
          <a:ext cx="10937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95000" imgH="177480" progId="Equation.DSMT4">
                  <p:embed/>
                </p:oleObj>
              </mc:Choice>
              <mc:Fallback>
                <p:oleObj name="Equation" r:id="rId11" imgW="495000" imgH="177480" progId="Equation.DSMT4">
                  <p:embed/>
                  <p:pic>
                    <p:nvPicPr>
                      <p:cNvPr id="1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4324350"/>
                        <a:ext cx="109378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2411413" y="4308475"/>
          <a:ext cx="2809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308475"/>
                        <a:ext cx="28098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/>
          <p:cNvGraphicFramePr>
            <a:graphicFrameLocks noChangeAspect="1"/>
          </p:cNvGraphicFramePr>
          <p:nvPr/>
        </p:nvGraphicFramePr>
        <p:xfrm>
          <a:off x="4973638" y="4281488"/>
          <a:ext cx="1570037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11000" imgH="253800" progId="Equation.DSMT4">
                  <p:embed/>
                </p:oleObj>
              </mc:Choice>
              <mc:Fallback>
                <p:oleObj name="Equation" r:id="rId15" imgW="711000" imgH="253800" progId="Equation.DSMT4">
                  <p:embed/>
                  <p:pic>
                    <p:nvPicPr>
                      <p:cNvPr id="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8" y="4281488"/>
                        <a:ext cx="1570037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6604000" y="4321175"/>
          <a:ext cx="2524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4120" imgH="177480" progId="Equation.DSMT4">
                  <p:embed/>
                </p:oleObj>
              </mc:Choice>
              <mc:Fallback>
                <p:oleObj name="Equation" r:id="rId17" imgW="114120" imgH="177480" progId="Equation.DSMT4">
                  <p:embed/>
                  <p:pic>
                    <p:nvPicPr>
                      <p:cNvPr id="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4321175"/>
                        <a:ext cx="25241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1" name="TextBox 27"/>
          <p:cNvSpPr txBox="1">
            <a:spLocks noChangeArrowheads="1"/>
          </p:cNvSpPr>
          <p:nvPr/>
        </p:nvSpPr>
        <p:spPr bwMode="auto">
          <a:xfrm>
            <a:off x="349250" y="4932363"/>
            <a:ext cx="727868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>
                <a:latin typeface="Century Schoolbook" pitchFamily="18" charset="0"/>
              </a:rPr>
              <a:t>What pattern do you notice about the last numbers?</a:t>
            </a:r>
          </a:p>
        </p:txBody>
      </p:sp>
      <p:sp>
        <p:nvSpPr>
          <p:cNvPr id="2072" name="TextBox 28"/>
          <p:cNvSpPr txBox="1">
            <a:spLocks noChangeArrowheads="1"/>
          </p:cNvSpPr>
          <p:nvPr/>
        </p:nvSpPr>
        <p:spPr bwMode="auto">
          <a:xfrm>
            <a:off x="357188" y="5346700"/>
            <a:ext cx="8396287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>
                <a:latin typeface="Century Schoolbook" pitchFamily="18" charset="0"/>
              </a:rPr>
              <a:t>It is equal to the PRODUCT of the 2 numbers in the bracket</a:t>
            </a:r>
          </a:p>
        </p:txBody>
      </p:sp>
      <p:graphicFrame>
        <p:nvGraphicFramePr>
          <p:cNvPr id="30" name="Object 14"/>
          <p:cNvGraphicFramePr>
            <a:graphicFrameLocks noChangeAspect="1"/>
          </p:cNvGraphicFramePr>
          <p:nvPr/>
        </p:nvGraphicFramePr>
        <p:xfrm>
          <a:off x="1300163" y="5899150"/>
          <a:ext cx="10382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69800" imgH="177480" progId="Equation.DSMT4">
                  <p:embed/>
                </p:oleObj>
              </mc:Choice>
              <mc:Fallback>
                <p:oleObj name="Equation" r:id="rId19" imgW="469800" imgH="177480" progId="Equation.DSMT4">
                  <p:embed/>
                  <p:pic>
                    <p:nvPicPr>
                      <p:cNvPr id="3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5899150"/>
                        <a:ext cx="103822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5"/>
          <p:cNvGraphicFramePr>
            <a:graphicFrameLocks noChangeAspect="1"/>
          </p:cNvGraphicFramePr>
          <p:nvPr/>
        </p:nvGraphicFramePr>
        <p:xfrm>
          <a:off x="4994275" y="5856288"/>
          <a:ext cx="15144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85800" imgH="253800" progId="Equation.DSMT4">
                  <p:embed/>
                </p:oleObj>
              </mc:Choice>
              <mc:Fallback>
                <p:oleObj name="Equation" r:id="rId21" imgW="685800" imgH="253800" progId="Equation.DSMT4">
                  <p:embed/>
                  <p:pic>
                    <p:nvPicPr>
                      <p:cNvPr id="3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5856288"/>
                        <a:ext cx="1514475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/>
          <p:cNvSpPr/>
          <p:nvPr/>
        </p:nvSpPr>
        <p:spPr>
          <a:xfrm>
            <a:off x="2305050" y="2563813"/>
            <a:ext cx="357188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3" name="Oval 32"/>
          <p:cNvSpPr/>
          <p:nvPr/>
        </p:nvSpPr>
        <p:spPr>
          <a:xfrm>
            <a:off x="6502400" y="2571750"/>
            <a:ext cx="581025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26" name="Object 16"/>
          <p:cNvGraphicFramePr>
            <a:graphicFrameLocks noChangeAspect="1"/>
          </p:cNvGraphicFramePr>
          <p:nvPr/>
        </p:nvGraphicFramePr>
        <p:xfrm>
          <a:off x="2266950" y="5932488"/>
          <a:ext cx="4222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90440" imgH="164880" progId="Equation.DSMT4">
                  <p:embed/>
                </p:oleObj>
              </mc:Choice>
              <mc:Fallback>
                <p:oleObj name="Equation" r:id="rId23" imgW="190440" imgH="164880" progId="Equation.DSMT4">
                  <p:embed/>
                  <p:pic>
                    <p:nvPicPr>
                      <p:cNvPr id="2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6950" y="5932488"/>
                        <a:ext cx="4222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7"/>
          <p:cNvGraphicFramePr>
            <a:graphicFrameLocks noChangeAspect="1"/>
          </p:cNvGraphicFramePr>
          <p:nvPr/>
        </p:nvGraphicFramePr>
        <p:xfrm>
          <a:off x="6421438" y="5916613"/>
          <a:ext cx="673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04560" imgH="177480" progId="Equation.DSMT4">
                  <p:embed/>
                </p:oleObj>
              </mc:Choice>
              <mc:Fallback>
                <p:oleObj name="Equation" r:id="rId25" imgW="304560" imgH="177480" progId="Equation.DSMT4">
                  <p:embed/>
                  <p:pic>
                    <p:nvPicPr>
                      <p:cNvPr id="2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5916613"/>
                        <a:ext cx="673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15">
            <a:extLst>
              <a:ext uri="{FF2B5EF4-FFF2-40B4-BE49-F238E27FC236}">
                <a16:creationId xmlns:a16="http://schemas.microsoft.com/office/drawing/2014/main" id="{BDF18ACA-CB1B-46C5-B849-801CCCF8B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" y="878682"/>
            <a:ext cx="8756749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300" dirty="0">
                <a:latin typeface="Century Schoolbook" pitchFamily="18" charset="0"/>
              </a:rPr>
              <a:t>The Goal of this next part of the lesson is to learn how to convert a trinomial back into the product of two binomials</a:t>
            </a:r>
          </a:p>
        </p:txBody>
      </p:sp>
    </p:spTree>
    <p:extLst>
      <p:ext uri="{BB962C8B-B14F-4D97-AF65-F5344CB8AC3E}">
        <p14:creationId xmlns:p14="http://schemas.microsoft.com/office/powerpoint/2010/main" val="315566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/>
      <p:bldP spid="17" grpId="0" animBg="1"/>
      <p:bldP spid="17" grpId="1" animBg="1"/>
      <p:bldP spid="18" grpId="0" animBg="1"/>
      <p:bldP spid="18" grpId="1" animBg="1"/>
      <p:bldP spid="2066" grpId="0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071" grpId="0"/>
      <p:bldP spid="2072" grpId="0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44" y="44624"/>
            <a:ext cx="7467600" cy="7127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III) Factoring Trinomials:</a:t>
            </a:r>
          </a:p>
        </p:txBody>
      </p:sp>
      <p:sp>
        <p:nvSpPr>
          <p:cNvPr id="3084" name="Content Placeholder 2"/>
          <p:cNvSpPr>
            <a:spLocks noGrp="1"/>
          </p:cNvSpPr>
          <p:nvPr>
            <p:ph sz="quarter" idx="1"/>
          </p:nvPr>
        </p:nvSpPr>
        <p:spPr>
          <a:xfrm>
            <a:off x="200744" y="803449"/>
            <a:ext cx="8475712" cy="2360439"/>
          </a:xfrm>
        </p:spPr>
        <p:txBody>
          <a:bodyPr>
            <a:normAutofit/>
          </a:bodyPr>
          <a:lstStyle/>
          <a:p>
            <a:pPr eaLnBrk="1" hangingPunct="1"/>
            <a:r>
              <a:rPr lang="en-CA" dirty="0"/>
              <a:t>When Factoring  Trinomials the goal is to split the expression into product of two binomials</a:t>
            </a:r>
          </a:p>
          <a:p>
            <a:pPr lvl="1" eaLnBrk="1" hangingPunct="1"/>
            <a:r>
              <a:rPr lang="en-CA" dirty="0"/>
              <a:t>Start with all pair of numbers that multiply to constant “C”</a:t>
            </a:r>
          </a:p>
          <a:p>
            <a:pPr lvl="1" eaLnBrk="1" hangingPunct="1"/>
            <a:r>
              <a:rPr lang="en-CA" dirty="0"/>
              <a:t>Choose the pair that adds to the middle coefficient “b”</a:t>
            </a:r>
          </a:p>
          <a:p>
            <a:pPr lvl="1" eaLnBrk="1" hangingPunct="1"/>
            <a:r>
              <a:rPr lang="en-CA" dirty="0"/>
              <a:t>Take the pair of numbers and place it in the brackets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51802"/>
              </p:ext>
            </p:extLst>
          </p:nvPr>
        </p:nvGraphicFramePr>
        <p:xfrm>
          <a:off x="5244232" y="73199"/>
          <a:ext cx="2263775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560" imgH="215640" progId="Equation.DSMT4">
                  <p:embed/>
                </p:oleObj>
              </mc:Choice>
              <mc:Fallback>
                <p:oleObj name="Equation" r:id="rId3" imgW="736560" imgH="215640" progId="Equation.DSMT4">
                  <p:embed/>
                  <p:pic>
                    <p:nvPicPr>
                      <p:cNvPr id="30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4232" y="73199"/>
                        <a:ext cx="2263775" cy="66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TextBox 5"/>
          <p:cNvSpPr txBox="1">
            <a:spLocks noChangeArrowheads="1"/>
          </p:cNvSpPr>
          <p:nvPr/>
        </p:nvSpPr>
        <p:spPr bwMode="auto">
          <a:xfrm>
            <a:off x="392113" y="3192463"/>
            <a:ext cx="45370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100">
                <a:latin typeface="Century Schoolbook" pitchFamily="18" charset="0"/>
              </a:rPr>
              <a:t>Ex: Factor the following trinomials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58825" y="3582988"/>
          <a:ext cx="23907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01440" imgH="215640" progId="Equation.DSMT4">
                  <p:embed/>
                </p:oleObj>
              </mc:Choice>
              <mc:Fallback>
                <p:oleObj name="Equation" r:id="rId5" imgW="901440" imgH="215640" progId="Equation.DSMT4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3582988"/>
                        <a:ext cx="23907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TextBox 7"/>
          <p:cNvSpPr txBox="1">
            <a:spLocks noChangeArrowheads="1"/>
          </p:cNvSpPr>
          <p:nvPr/>
        </p:nvSpPr>
        <p:spPr bwMode="auto">
          <a:xfrm>
            <a:off x="4106863" y="3629025"/>
            <a:ext cx="3884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Find all pairs that multiply to “C”</a:t>
            </a:r>
          </a:p>
        </p:txBody>
      </p:sp>
      <p:sp>
        <p:nvSpPr>
          <p:cNvPr id="9" name="Oval 8"/>
          <p:cNvSpPr/>
          <p:nvPr/>
        </p:nvSpPr>
        <p:spPr>
          <a:xfrm>
            <a:off x="2617788" y="3660775"/>
            <a:ext cx="488950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225925" y="4049713"/>
          <a:ext cx="91281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33160" imgH="177480" progId="Equation.DSMT4">
                  <p:embed/>
                </p:oleObj>
              </mc:Choice>
              <mc:Fallback>
                <p:oleObj name="Equation" r:id="rId7" imgW="533160" imgH="177480" progId="Equation.DSMT4">
                  <p:embed/>
                  <p:pic>
                    <p:nvPicPr>
                      <p:cNvPr id="10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5925" y="4049713"/>
                        <a:ext cx="91281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3690938" y="4389438"/>
          <a:ext cx="14573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50680" imgH="253800" progId="Equation.DSMT4">
                  <p:embed/>
                </p:oleObj>
              </mc:Choice>
              <mc:Fallback>
                <p:oleObj name="Equation" r:id="rId9" imgW="850680" imgH="253800" progId="Equation.DSMT4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4389438"/>
                        <a:ext cx="145732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135438" y="4814888"/>
          <a:ext cx="10001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83920" imgH="177480" progId="Equation.DSMT4">
                  <p:embed/>
                </p:oleObj>
              </mc:Choice>
              <mc:Fallback>
                <p:oleObj name="Equation" r:id="rId11" imgW="583920" imgH="1774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38" y="4814888"/>
                        <a:ext cx="10001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3576638" y="5213350"/>
          <a:ext cx="15652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14400" imgH="253800" progId="Equation.DSMT4">
                  <p:embed/>
                </p:oleObj>
              </mc:Choice>
              <mc:Fallback>
                <p:oleObj name="Equation" r:id="rId13" imgW="914400" imgH="253800" progId="Equation.DSMT4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5213350"/>
                        <a:ext cx="1565275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TextBox 13"/>
          <p:cNvSpPr txBox="1">
            <a:spLocks noChangeArrowheads="1"/>
          </p:cNvSpPr>
          <p:nvPr/>
        </p:nvSpPr>
        <p:spPr bwMode="auto">
          <a:xfrm>
            <a:off x="3998913" y="5653088"/>
            <a:ext cx="4235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Pick ONLY the pair that ADDS to “B”</a:t>
            </a:r>
          </a:p>
        </p:txBody>
      </p:sp>
      <p:sp>
        <p:nvSpPr>
          <p:cNvPr id="3089" name="TextBox 14"/>
          <p:cNvSpPr txBox="1">
            <a:spLocks noChangeArrowheads="1"/>
          </p:cNvSpPr>
          <p:nvPr/>
        </p:nvSpPr>
        <p:spPr bwMode="auto">
          <a:xfrm>
            <a:off x="5108575" y="4005263"/>
            <a:ext cx="1316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Adds to 12</a:t>
            </a:r>
          </a:p>
        </p:txBody>
      </p:sp>
      <p:sp>
        <p:nvSpPr>
          <p:cNvPr id="3090" name="TextBox 15"/>
          <p:cNvSpPr txBox="1">
            <a:spLocks noChangeArrowheads="1"/>
          </p:cNvSpPr>
          <p:nvPr/>
        </p:nvSpPr>
        <p:spPr bwMode="auto">
          <a:xfrm>
            <a:off x="5087938" y="4433888"/>
            <a:ext cx="1390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Adds to -12</a:t>
            </a:r>
          </a:p>
        </p:txBody>
      </p:sp>
      <p:sp>
        <p:nvSpPr>
          <p:cNvPr id="3091" name="TextBox 16"/>
          <p:cNvSpPr txBox="1">
            <a:spLocks noChangeArrowheads="1"/>
          </p:cNvSpPr>
          <p:nvPr/>
        </p:nvSpPr>
        <p:spPr bwMode="auto">
          <a:xfrm>
            <a:off x="5122863" y="4818063"/>
            <a:ext cx="1316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Adds to 36</a:t>
            </a:r>
          </a:p>
        </p:txBody>
      </p:sp>
      <p:sp>
        <p:nvSpPr>
          <p:cNvPr id="3092" name="TextBox 17"/>
          <p:cNvSpPr txBox="1">
            <a:spLocks noChangeArrowheads="1"/>
          </p:cNvSpPr>
          <p:nvPr/>
        </p:nvSpPr>
        <p:spPr bwMode="auto">
          <a:xfrm>
            <a:off x="5116513" y="5218113"/>
            <a:ext cx="1392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Adds to -36</a:t>
            </a: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6405563" y="4024313"/>
          <a:ext cx="78263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57200" imgH="203040" progId="Equation.DSMT4">
                  <p:embed/>
                </p:oleObj>
              </mc:Choice>
              <mc:Fallback>
                <p:oleObj name="Equation" r:id="rId15" imgW="457200" imgH="203040" progId="Equation.DSMT4">
                  <p:embed/>
                  <p:pic>
                    <p:nvPicPr>
                      <p:cNvPr id="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4024313"/>
                        <a:ext cx="782637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754063" y="4344988"/>
          <a:ext cx="24542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079280" imgH="253800" progId="Equation.DSMT4">
                  <p:embed/>
                </p:oleObj>
              </mc:Choice>
              <mc:Fallback>
                <p:oleObj name="Equation" r:id="rId17" imgW="1079280" imgH="253800" progId="Equation.DSMT4">
                  <p:embed/>
                  <p:pic>
                    <p:nvPicPr>
                      <p:cNvPr id="30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4344988"/>
                        <a:ext cx="245427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765175" y="5010150"/>
          <a:ext cx="2427288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79280" imgH="253800" progId="Equation.DSMT4">
                  <p:embed/>
                </p:oleObj>
              </mc:Choice>
              <mc:Fallback>
                <p:oleObj name="Equation" r:id="rId19" imgW="1079280" imgH="253800" progId="Equation.DSMT4">
                  <p:embed/>
                  <p:pic>
                    <p:nvPicPr>
                      <p:cNvPr id="30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5010150"/>
                        <a:ext cx="2427288" cy="56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29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6" grpId="0"/>
      <p:bldP spid="9" grpId="0" animBg="1"/>
      <p:bldP spid="3088" grpId="0"/>
      <p:bldP spid="3089" grpId="0"/>
      <p:bldP spid="3090" grpId="0"/>
      <p:bldP spid="3091" grpId="0"/>
      <p:bldP spid="30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58738"/>
            <a:ext cx="7467600" cy="6683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/>
              <a:t>Practice: Factor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093580"/>
              </p:ext>
            </p:extLst>
          </p:nvPr>
        </p:nvGraphicFramePr>
        <p:xfrm>
          <a:off x="4864224" y="756450"/>
          <a:ext cx="213836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77760" imgH="241200" progId="Equation.DSMT4">
                  <p:embed/>
                </p:oleObj>
              </mc:Choice>
              <mc:Fallback>
                <p:oleObj name="Equation" r:id="rId3" imgW="977760" imgH="241200" progId="Equation.DSMT4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224" y="756450"/>
                        <a:ext cx="2138363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678231"/>
              </p:ext>
            </p:extLst>
          </p:nvPr>
        </p:nvGraphicFramePr>
        <p:xfrm>
          <a:off x="216024" y="769150"/>
          <a:ext cx="20812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200" imgH="241200" progId="Equation.DSMT4">
                  <p:embed/>
                </p:oleObj>
              </mc:Choice>
              <mc:Fallback>
                <p:oleObj name="Equation" r:id="rId5" imgW="952200" imgH="241200" progId="Equation.DSMT4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24" y="769150"/>
                        <a:ext cx="2081213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TextBox 5"/>
          <p:cNvSpPr txBox="1">
            <a:spLocks noChangeArrowheads="1"/>
          </p:cNvSpPr>
          <p:nvPr/>
        </p:nvSpPr>
        <p:spPr bwMode="auto">
          <a:xfrm>
            <a:off x="2381374" y="769150"/>
            <a:ext cx="214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Find all pairs that</a:t>
            </a:r>
            <a:br>
              <a:rPr lang="en-CA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 multiply to “C”</a:t>
            </a: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293930"/>
              </p:ext>
            </p:extLst>
          </p:nvPr>
        </p:nvGraphicFramePr>
        <p:xfrm>
          <a:off x="5659562" y="1508925"/>
          <a:ext cx="890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0560" imgH="177480" progId="Equation.DSMT4">
                  <p:embed/>
                </p:oleObj>
              </mc:Choice>
              <mc:Fallback>
                <p:oleObj name="Equation" r:id="rId7" imgW="520560" imgH="177480" progId="Equation.DSMT4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562" y="1508925"/>
                        <a:ext cx="890587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527833"/>
              </p:ext>
            </p:extLst>
          </p:nvPr>
        </p:nvGraphicFramePr>
        <p:xfrm>
          <a:off x="5126162" y="1848650"/>
          <a:ext cx="14351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38080" imgH="253800" progId="Equation.DSMT4">
                  <p:embed/>
                </p:oleObj>
              </mc:Choice>
              <mc:Fallback>
                <p:oleObj name="Equation" r:id="rId9" imgW="838080" imgH="25380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162" y="1848650"/>
                        <a:ext cx="143510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073266"/>
              </p:ext>
            </p:extLst>
          </p:nvPr>
        </p:nvGraphicFramePr>
        <p:xfrm>
          <a:off x="5624637" y="2274100"/>
          <a:ext cx="8699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07960" imgH="177480" progId="Equation.DSMT4">
                  <p:embed/>
                </p:oleObj>
              </mc:Choice>
              <mc:Fallback>
                <p:oleObj name="Equation" r:id="rId11" imgW="507960" imgH="177480" progId="Equation.DSMT4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637" y="2274100"/>
                        <a:ext cx="8699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0675957"/>
              </p:ext>
            </p:extLst>
          </p:nvPr>
        </p:nvGraphicFramePr>
        <p:xfrm>
          <a:off x="5049962" y="2672563"/>
          <a:ext cx="14351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38080" imgH="253800" progId="Equation.DSMT4">
                  <p:embed/>
                </p:oleObj>
              </mc:Choice>
              <mc:Fallback>
                <p:oleObj name="Equation" r:id="rId13" imgW="838080" imgH="253800" progId="Equation.DSMT4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962" y="2672563"/>
                        <a:ext cx="143510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5" name="TextBox 10"/>
          <p:cNvSpPr txBox="1">
            <a:spLocks noChangeArrowheads="1"/>
          </p:cNvSpPr>
          <p:nvPr/>
        </p:nvSpPr>
        <p:spPr bwMode="auto">
          <a:xfrm>
            <a:off x="1663824" y="3171038"/>
            <a:ext cx="2306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Pick ONLY the pair</a:t>
            </a:r>
            <a:br>
              <a:rPr lang="en-CA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 that ADDS to “B”</a:t>
            </a:r>
          </a:p>
        </p:txBody>
      </p:sp>
      <p:sp>
        <p:nvSpPr>
          <p:cNvPr id="4116" name="TextBox 11"/>
          <p:cNvSpPr txBox="1">
            <a:spLocks noChangeArrowheads="1"/>
          </p:cNvSpPr>
          <p:nvPr/>
        </p:nvSpPr>
        <p:spPr bwMode="auto">
          <a:xfrm>
            <a:off x="6532687" y="1466063"/>
            <a:ext cx="1187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Adds to 6</a:t>
            </a:r>
          </a:p>
        </p:txBody>
      </p:sp>
      <p:sp>
        <p:nvSpPr>
          <p:cNvPr id="4117" name="TextBox 12"/>
          <p:cNvSpPr txBox="1">
            <a:spLocks noChangeArrowheads="1"/>
          </p:cNvSpPr>
          <p:nvPr/>
        </p:nvSpPr>
        <p:spPr bwMode="auto">
          <a:xfrm>
            <a:off x="6510462" y="1893100"/>
            <a:ext cx="1263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Adds to -6</a:t>
            </a:r>
          </a:p>
        </p:txBody>
      </p:sp>
      <p:sp>
        <p:nvSpPr>
          <p:cNvPr id="4118" name="TextBox 13"/>
          <p:cNvSpPr txBox="1">
            <a:spLocks noChangeArrowheads="1"/>
          </p:cNvSpPr>
          <p:nvPr/>
        </p:nvSpPr>
        <p:spPr bwMode="auto">
          <a:xfrm>
            <a:off x="6546974" y="2278863"/>
            <a:ext cx="1316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Adds to 10</a:t>
            </a:r>
          </a:p>
        </p:txBody>
      </p:sp>
      <p:sp>
        <p:nvSpPr>
          <p:cNvPr id="4119" name="TextBox 14"/>
          <p:cNvSpPr txBox="1">
            <a:spLocks noChangeArrowheads="1"/>
          </p:cNvSpPr>
          <p:nvPr/>
        </p:nvSpPr>
        <p:spPr bwMode="auto">
          <a:xfrm>
            <a:off x="6540624" y="2677325"/>
            <a:ext cx="1390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Adds to -10</a:t>
            </a:r>
          </a:p>
        </p:txBody>
      </p:sp>
      <p:graphicFrame>
        <p:nvGraphicFramePr>
          <p:cNvPr id="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41943"/>
              </p:ext>
            </p:extLst>
          </p:nvPr>
        </p:nvGraphicFramePr>
        <p:xfrm>
          <a:off x="7677274" y="1918500"/>
          <a:ext cx="10874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34680" imgH="203040" progId="Equation.DSMT4">
                  <p:embed/>
                </p:oleObj>
              </mc:Choice>
              <mc:Fallback>
                <p:oleObj name="Equation" r:id="rId15" imgW="634680" imgH="203040" progId="Equation.DSMT4">
                  <p:embed/>
                  <p:pic>
                    <p:nvPicPr>
                      <p:cNvPr id="1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7274" y="1918500"/>
                        <a:ext cx="1087438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641879"/>
              </p:ext>
            </p:extLst>
          </p:nvPr>
        </p:nvGraphicFramePr>
        <p:xfrm>
          <a:off x="1549524" y="1515275"/>
          <a:ext cx="11731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85800" imgH="177480" progId="Equation.DSMT4">
                  <p:embed/>
                </p:oleObj>
              </mc:Choice>
              <mc:Fallback>
                <p:oleObj name="Equation" r:id="rId17" imgW="685800" imgH="177480" progId="Equation.DSMT4">
                  <p:embed/>
                  <p:pic>
                    <p:nvPicPr>
                      <p:cNvPr id="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524" y="1515275"/>
                        <a:ext cx="1173163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218928"/>
              </p:ext>
            </p:extLst>
          </p:nvPr>
        </p:nvGraphicFramePr>
        <p:xfrm>
          <a:off x="1530474" y="1921675"/>
          <a:ext cx="11525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72840" imgH="177480" progId="Equation.DSMT4">
                  <p:embed/>
                </p:oleObj>
              </mc:Choice>
              <mc:Fallback>
                <p:oleObj name="Equation" r:id="rId19" imgW="672840" imgH="177480" progId="Equation.DSMT4">
                  <p:embed/>
                  <p:pic>
                    <p:nvPicPr>
                      <p:cNvPr id="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0474" y="1921675"/>
                        <a:ext cx="11525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747792"/>
              </p:ext>
            </p:extLst>
          </p:nvPr>
        </p:nvGraphicFramePr>
        <p:xfrm>
          <a:off x="1532062" y="2282038"/>
          <a:ext cx="11747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685800" imgH="177480" progId="Equation.DSMT4">
                  <p:embed/>
                </p:oleObj>
              </mc:Choice>
              <mc:Fallback>
                <p:oleObj name="Equation" r:id="rId21" imgW="685800" imgH="177480" progId="Equation.DSMT4">
                  <p:embed/>
                  <p:pic>
                    <p:nvPicPr>
                      <p:cNvPr id="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062" y="2282038"/>
                        <a:ext cx="11747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550773"/>
              </p:ext>
            </p:extLst>
          </p:nvPr>
        </p:nvGraphicFramePr>
        <p:xfrm>
          <a:off x="1541587" y="2745588"/>
          <a:ext cx="11525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72840" imgH="177480" progId="Equation.DSMT4">
                  <p:embed/>
                </p:oleObj>
              </mc:Choice>
              <mc:Fallback>
                <p:oleObj name="Equation" r:id="rId23" imgW="672840" imgH="177480" progId="Equation.DSMT4">
                  <p:embed/>
                  <p:pic>
                    <p:nvPicPr>
                      <p:cNvPr id="2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587" y="2745588"/>
                        <a:ext cx="1152525" cy="30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0" name="TextBox 20"/>
          <p:cNvSpPr txBox="1">
            <a:spLocks noChangeArrowheads="1"/>
          </p:cNvSpPr>
          <p:nvPr/>
        </p:nvSpPr>
        <p:spPr bwMode="auto">
          <a:xfrm>
            <a:off x="2708399" y="1472413"/>
            <a:ext cx="1263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Adds to -8</a:t>
            </a:r>
          </a:p>
        </p:txBody>
      </p:sp>
      <p:sp>
        <p:nvSpPr>
          <p:cNvPr id="4121" name="TextBox 21"/>
          <p:cNvSpPr txBox="1">
            <a:spLocks noChangeArrowheads="1"/>
          </p:cNvSpPr>
          <p:nvPr/>
        </p:nvSpPr>
        <p:spPr bwMode="auto">
          <a:xfrm>
            <a:off x="2686174" y="1901038"/>
            <a:ext cx="125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Adds to  8</a:t>
            </a:r>
          </a:p>
        </p:txBody>
      </p:sp>
      <p:sp>
        <p:nvSpPr>
          <p:cNvPr id="4122" name="TextBox 22"/>
          <p:cNvSpPr txBox="1">
            <a:spLocks noChangeArrowheads="1"/>
          </p:cNvSpPr>
          <p:nvPr/>
        </p:nvSpPr>
        <p:spPr bwMode="auto">
          <a:xfrm>
            <a:off x="2722687" y="2285213"/>
            <a:ext cx="1314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Adds to 32</a:t>
            </a:r>
          </a:p>
        </p:txBody>
      </p:sp>
      <p:sp>
        <p:nvSpPr>
          <p:cNvPr id="4123" name="TextBox 23"/>
          <p:cNvSpPr txBox="1">
            <a:spLocks noChangeArrowheads="1"/>
          </p:cNvSpPr>
          <p:nvPr/>
        </p:nvSpPr>
        <p:spPr bwMode="auto">
          <a:xfrm>
            <a:off x="2716337" y="2685263"/>
            <a:ext cx="1390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Adds to -32</a:t>
            </a:r>
          </a:p>
        </p:txBody>
      </p:sp>
      <p:graphicFrame>
        <p:nvGraphicFramePr>
          <p:cNvPr id="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135096"/>
              </p:ext>
            </p:extLst>
          </p:nvPr>
        </p:nvGraphicFramePr>
        <p:xfrm>
          <a:off x="3843462" y="1507338"/>
          <a:ext cx="104298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09480" imgH="203040" progId="Equation.DSMT4">
                  <p:embed/>
                </p:oleObj>
              </mc:Choice>
              <mc:Fallback>
                <p:oleObj name="Equation" r:id="rId25" imgW="609480" imgH="203040" progId="Equation.DSMT4">
                  <p:embed/>
                  <p:pic>
                    <p:nvPicPr>
                      <p:cNvPr id="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462" y="1507338"/>
                        <a:ext cx="1042987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4" name="TextBox 25"/>
          <p:cNvSpPr txBox="1">
            <a:spLocks noChangeArrowheads="1"/>
          </p:cNvSpPr>
          <p:nvPr/>
        </p:nvSpPr>
        <p:spPr bwMode="auto">
          <a:xfrm>
            <a:off x="4963155" y="3125500"/>
            <a:ext cx="2306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Pick ONLY the pair</a:t>
            </a:r>
            <a:br>
              <a:rPr lang="en-CA">
                <a:solidFill>
                  <a:srgbClr val="FF0000"/>
                </a:solidFill>
                <a:latin typeface="Century Schoolbook" pitchFamily="18" charset="0"/>
              </a:rPr>
            </a:br>
            <a:r>
              <a:rPr lang="en-CA">
                <a:solidFill>
                  <a:srgbClr val="FF0000"/>
                </a:solidFill>
                <a:latin typeface="Century Schoolbook" pitchFamily="18" charset="0"/>
              </a:rPr>
              <a:t> that ADDS to “B”</a:t>
            </a:r>
          </a:p>
        </p:txBody>
      </p:sp>
      <p:graphicFrame>
        <p:nvGraphicFramePr>
          <p:cNvPr id="4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772178"/>
              </p:ext>
            </p:extLst>
          </p:nvPr>
        </p:nvGraphicFramePr>
        <p:xfrm>
          <a:off x="4614987" y="3746801"/>
          <a:ext cx="23050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54080" imgH="253800" progId="Equation.DSMT4">
                  <p:embed/>
                </p:oleObj>
              </mc:Choice>
              <mc:Fallback>
                <p:oleObj name="Equation" r:id="rId27" imgW="1054080" imgH="253800" progId="Equation.DSMT4">
                  <p:embed/>
                  <p:pic>
                    <p:nvPicPr>
                      <p:cNvPr id="41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987" y="3746801"/>
                        <a:ext cx="2305050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055375"/>
              </p:ext>
            </p:extLst>
          </p:nvPr>
        </p:nvGraphicFramePr>
        <p:xfrm>
          <a:off x="455737" y="3888588"/>
          <a:ext cx="2443162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17440" imgH="253800" progId="Equation.DSMT4">
                  <p:embed/>
                </p:oleObj>
              </mc:Choice>
              <mc:Fallback>
                <p:oleObj name="Equation" r:id="rId29" imgW="1117440" imgH="253800" progId="Equation.DSMT4">
                  <p:embed/>
                  <p:pic>
                    <p:nvPicPr>
                      <p:cNvPr id="41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37" y="3888588"/>
                        <a:ext cx="2443162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329591"/>
              </p:ext>
            </p:extLst>
          </p:nvPr>
        </p:nvGraphicFramePr>
        <p:xfrm>
          <a:off x="4660230" y="4165606"/>
          <a:ext cx="14446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660240" imgH="291960" progId="Equation.DSMT4">
                  <p:embed/>
                </p:oleObj>
              </mc:Choice>
              <mc:Fallback>
                <p:oleObj name="Equation" r:id="rId31" imgW="660240" imgH="291960" progId="Equation.DSMT4">
                  <p:embed/>
                  <p:pic>
                    <p:nvPicPr>
                      <p:cNvPr id="41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230" y="4165606"/>
                        <a:ext cx="144462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>
            <a:extLst>
              <a:ext uri="{FF2B5EF4-FFF2-40B4-BE49-F238E27FC236}">
                <a16:creationId xmlns:a16="http://schemas.microsoft.com/office/drawing/2014/main" id="{2DE9E148-E1E7-4DA7-8DC7-A6585501A2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384147"/>
              </p:ext>
            </p:extLst>
          </p:nvPr>
        </p:nvGraphicFramePr>
        <p:xfrm>
          <a:off x="4771067" y="4726289"/>
          <a:ext cx="24987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143000" imgH="241200" progId="Equation.DSMT4">
                  <p:embed/>
                </p:oleObj>
              </mc:Choice>
              <mc:Fallback>
                <p:oleObj name="Equation" r:id="rId33" imgW="1143000" imgH="241200" progId="Equation.DSMT4">
                  <p:embed/>
                  <p:pic>
                    <p:nvPicPr>
                      <p:cNvPr id="29" name="Object 2">
                        <a:extLst>
                          <a:ext uri="{FF2B5EF4-FFF2-40B4-BE49-F238E27FC236}">
                            <a16:creationId xmlns:a16="http://schemas.microsoft.com/office/drawing/2014/main" id="{2DE9E148-E1E7-4DA7-8DC7-A6585501A2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1067" y="4726289"/>
                        <a:ext cx="2498725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>
            <a:extLst>
              <a:ext uri="{FF2B5EF4-FFF2-40B4-BE49-F238E27FC236}">
                <a16:creationId xmlns:a16="http://schemas.microsoft.com/office/drawing/2014/main" id="{9ED60CDF-FC39-4214-B9BE-114221399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011286"/>
              </p:ext>
            </p:extLst>
          </p:nvPr>
        </p:nvGraphicFramePr>
        <p:xfrm>
          <a:off x="295275" y="4744480"/>
          <a:ext cx="2636838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206360" imgH="241200" progId="Equation.DSMT4">
                  <p:embed/>
                </p:oleObj>
              </mc:Choice>
              <mc:Fallback>
                <p:oleObj name="Equation" r:id="rId35" imgW="1206360" imgH="241200" progId="Equation.DSMT4">
                  <p:embed/>
                  <p:pic>
                    <p:nvPicPr>
                      <p:cNvPr id="30" name="Object 3">
                        <a:extLst>
                          <a:ext uri="{FF2B5EF4-FFF2-40B4-BE49-F238E27FC236}">
                            <a16:creationId xmlns:a16="http://schemas.microsoft.com/office/drawing/2014/main" id="{9ED60CDF-FC39-4214-B9BE-1142213994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" y="4744480"/>
                        <a:ext cx="2636838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007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/>
      <p:bldP spid="4115" grpId="0"/>
      <p:bldP spid="4116" grpId="0"/>
      <p:bldP spid="4117" grpId="0"/>
      <p:bldP spid="4118" grpId="0"/>
      <p:bldP spid="4119" grpId="0"/>
      <p:bldP spid="4120" grpId="0"/>
      <p:bldP spid="4121" grpId="0"/>
      <p:bldP spid="4122" grpId="0"/>
      <p:bldP spid="4123" grpId="0"/>
      <p:bldP spid="4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42254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sz="2200" dirty="0"/>
              <a:t>IV) Factoring Trinomials with CGF or Powers of ‘4’</a:t>
            </a:r>
          </a:p>
        </p:txBody>
      </p:sp>
      <p:sp>
        <p:nvSpPr>
          <p:cNvPr id="5129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637380"/>
            <a:ext cx="8150225" cy="925513"/>
          </a:xfrm>
        </p:spPr>
        <p:txBody>
          <a:bodyPr/>
          <a:lstStyle/>
          <a:p>
            <a:pPr eaLnBrk="1" hangingPunct="1"/>
            <a:r>
              <a:rPr lang="en-CA"/>
              <a:t>When there is a common factor in all three terms, take out the GCF first, and then factor the trinomial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127439"/>
              </p:ext>
            </p:extLst>
          </p:nvPr>
        </p:nvGraphicFramePr>
        <p:xfrm>
          <a:off x="666552" y="1446782"/>
          <a:ext cx="20399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360" imgH="215640" progId="Equation.DSMT4">
                  <p:embed/>
                </p:oleObj>
              </mc:Choice>
              <mc:Fallback>
                <p:oleObj name="Equation" r:id="rId3" imgW="990360" imgH="215640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52" y="1446782"/>
                        <a:ext cx="203993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TextBox 4"/>
          <p:cNvSpPr txBox="1">
            <a:spLocks noChangeArrowheads="1"/>
          </p:cNvSpPr>
          <p:nvPr/>
        </p:nvSpPr>
        <p:spPr bwMode="auto">
          <a:xfrm>
            <a:off x="4171752" y="1538857"/>
            <a:ext cx="95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  <a:latin typeface="Century Schoolbook" pitchFamily="18" charset="0"/>
              </a:rPr>
              <a:t>G.C.F.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906060"/>
              </p:ext>
            </p:extLst>
          </p:nvPr>
        </p:nvGraphicFramePr>
        <p:xfrm>
          <a:off x="5067102" y="1554732"/>
          <a:ext cx="2603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7102" y="1554732"/>
                        <a:ext cx="260350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673917"/>
              </p:ext>
            </p:extLst>
          </p:nvPr>
        </p:nvGraphicFramePr>
        <p:xfrm>
          <a:off x="539552" y="1942082"/>
          <a:ext cx="20208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41120" imgH="304560" progId="Equation.DSMT4">
                  <p:embed/>
                </p:oleObj>
              </mc:Choice>
              <mc:Fallback>
                <p:oleObj name="Equation" r:id="rId7" imgW="1041120" imgH="304560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942082"/>
                        <a:ext cx="2020888" cy="592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Box 7"/>
          <p:cNvSpPr txBox="1">
            <a:spLocks noChangeArrowheads="1"/>
          </p:cNvSpPr>
          <p:nvPr/>
        </p:nvSpPr>
        <p:spPr bwMode="auto">
          <a:xfrm>
            <a:off x="4179690" y="2054794"/>
            <a:ext cx="266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solidFill>
                  <a:srgbClr val="FF0000"/>
                </a:solidFill>
                <a:latin typeface="Century Schoolbook" pitchFamily="18" charset="0"/>
              </a:rPr>
              <a:t>Factor the Trinomial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492660"/>
              </p:ext>
            </p:extLst>
          </p:nvPr>
        </p:nvGraphicFramePr>
        <p:xfrm>
          <a:off x="591940" y="2511994"/>
          <a:ext cx="19970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28520" imgH="253800" progId="Equation.DSMT4">
                  <p:embed/>
                </p:oleObj>
              </mc:Choice>
              <mc:Fallback>
                <p:oleObj name="Equation" r:id="rId9" imgW="1028520" imgH="253800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40" y="2511994"/>
                        <a:ext cx="199707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Content Placeholder 2"/>
          <p:cNvSpPr txBox="1">
            <a:spLocks/>
          </p:cNvSpPr>
          <p:nvPr/>
        </p:nvSpPr>
        <p:spPr bwMode="auto">
          <a:xfrm>
            <a:off x="179512" y="3559681"/>
            <a:ext cx="8148638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en-CA" sz="2400">
                <a:latin typeface="Century Schoolbook" pitchFamily="18" charset="0"/>
              </a:rPr>
              <a:t>When there is a Power of “4”, the x’s in the binomial will be powers of “2”</a:t>
            </a: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571152"/>
              </p:ext>
            </p:extLst>
          </p:nvPr>
        </p:nvGraphicFramePr>
        <p:xfrm>
          <a:off x="666552" y="4451856"/>
          <a:ext cx="18319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88840" imgH="215640" progId="Equation.DSMT4">
                  <p:embed/>
                </p:oleObj>
              </mc:Choice>
              <mc:Fallback>
                <p:oleObj name="Equation" r:id="rId11" imgW="888840" imgH="215640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552" y="4451856"/>
                        <a:ext cx="1831975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298604"/>
              </p:ext>
            </p:extLst>
          </p:nvPr>
        </p:nvGraphicFramePr>
        <p:xfrm>
          <a:off x="496689" y="5026531"/>
          <a:ext cx="22256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79280" imgH="304560" progId="Equation.DSMT4">
                  <p:embed/>
                </p:oleObj>
              </mc:Choice>
              <mc:Fallback>
                <p:oleObj name="Equation" r:id="rId13" imgW="1079280" imgH="304560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689" y="5026531"/>
                        <a:ext cx="2225675" cy="627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76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build="p"/>
      <p:bldP spid="5130" grpId="0"/>
      <p:bldP spid="5131" grpId="0"/>
      <p:bldP spid="51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503b8985c2188afbbbe7fcbdfa8b223a4512"/>
  <p:tag name="GENSWF_OUTPUT_FILE_NAME" val="m8hc38"/>
  <p:tag name="ISPRING_ULTRA_SCORM_COURSE_ID" val="66120226-BF9C-4D15-AC0C-5261078E4A58"/>
  <p:tag name="ISPRING_SCORM_RATE_SLIDES" val="1"/>
  <p:tag name="ISPRING_SCORM_PASSING_SCORE" val="100.0000000000"/>
  <p:tag name="ISPRING_PLAYERS_CUSTOMIZATION" val="UEsDBBQAAgAIALtVaUbO8+LqUwQAAA0QAAAdAAAAdW5pdmVyc2FsL2NvbW1vbl9tZXNzYWdlcy5sbmetV/9u2zYQ/r9A34EQUGADNrcd0KIYEgeyxNhCZMmV6DjZDwiMxNhEKDGVKLfZX3uaPdieZEdKbuykg6SkgG1YtO+74913H49HJ19ygbasrLgsjq23ozcWYkUqM16sj60lOf35g4UqRYuMClmwY6uQFjoZv3xxJGixrumawfeXLxA6yllVwWM11k/3z4hnx9ZikjjhfGEHl4kfTsNk4k2tsSPzW1rcIV+u5R/lD7+8//Dl7bv3Px69bi37AMVz2/cPoZBBevemB1BAotBPAA37SYAviDXWn8PswiXxvQBb4/bLMOtFhM+tsf7stFtGEQ5IEvueixMvToKQmFz4mGDXGl/KGm3oliEl0Zazz0htGFRS8ZKhSvDM/JBKWChq1uXMDee2FyQRjknkOcQLA2scy7K8+8nA0lptZAnuKpTxil4JlhmfwBnz+23JKnBNFXAKwUttOPxT5pQXo07Xkb3ygmlCwtCPExy4uxVrjIsMuSXVbgaiRHaMIwAoacXKJ9gmhmXGHNlCDEOYedOZD2+iQ5jx9UbAWw2NY4GhBgtWdFkBR3AE7IrjVRi5OmngClF0S6vqsyyzA37sF6oL2AucECjokD1wojF2wFBjDspRlixVXWBzHMf2FCeT8AKIDH0XDrEIz6DdzoZYXOIYWgTHXTaBfe5NbU143WI7/u/6K6WazuIO0TQFO52+LZd1BSs6pdAFptOqYV5i/HEJVfNs/xtd3ABCYk291nzLIIQy62YPaIqDXc2fj0vvt+TU9nzsJkAoN1wlxIiddkZBHgqpEBVC6g2AX5ptaZEydMVSWgPh7+BvGc/M33SxTSSfav4XoqqVlletKgUuvng1el5oHvFBTVe0LHr0+QOoA018vNm8rmCnSrH8VnXtYi8To+8SxXP3pbvufzfVpy7P3NED/0O3EzfCNPGg2ydc9rfAcBRp8YXTQ/S38oJTcLRo9A0E0CuuB/gMwhYgkOipGOeQ+YMQzqEiA+xXeBJ7ROeYXVVcdZ7ZplBNvb/NkRSGJMEUu+fJFbuW0P+C0W1zdIOEG+KMnuBsECH2JosDnW5RAgho3YwPEJLgOew/64G5nONdBht5PcjEStYiM3Im+I2RWKhNnbPHM8t1KXOzKmi166VG4U+eE0Wzuahxuhhw9sbYjpxZ4tiBg/W4q3tY9DQCLuuYfBInvj3R5kDqnKp0A+fKtayLrCdQM7G6+NQGsDalMaNluvn37396YjyIpFlF7eqvg0CgQ7Uu4a9gvwdSserPLhBiTw7tzEMfq3bC39n1HPiJB3T4LpM0bQ6tXOawNOr2C2xri2YTYjuzORAyNvyTdZl2jyn7CHM7OgNRMrOoNZ7T8gYUjUgpBqGYVGsCqmHe7y9ZtRK8YENsn3cm6A0Tb5HYrmtunNB8gqc3zVmawVydtldPAVfPvmDOzA5A8B7gsYyrgYDmjNnJCzR683zf5tvHR87Xp8pc3I9e793j/wNQSwMEFAACAAgAu1VpRiXfYoO9BAAAyxYAACcAAAB1bml2ZXJzYWwvZmxhc2hfcHVibGlzaGluZ19zZXR0aW5ncy54bWzNWN1uGjkUvucprFn1siFJk2waAREhg4LKX2GybbRaITNjGG889tT2QOnVPk0fbJ9kj3EgEAjxbEUU5YLgOec7P/b5/DGly+8JQxMiFRW87B0dHHqI8FBElI/L3m1Qf3/uIaUxjzATnJQ9Ljx0WSmU0mzIqIr7RGswVQhguLpIddmLtU4visXpdHpAVSrNU8EyDfjqIBRJMZVEEa6JLKYMz+BDz1KivEqhgFDJLrVElDGCaAQpcGqyw6zOsIq9ojUb4vB+LEXGo5pgQiI5Hpa9386r5m9hY6GuaUK4KU5VYNEs6wscRdTkg1mf/iAoJnQcQ+JHhycemtJIx2Xvw+GxwQH74ibOHN1WgQ1OTUA5XD8ESIjGEdbYfrURJRkRCX0lqqJlRgB0bW3FUpPverlgl6IZxwkNA3iCTK/K3nUw6Pl1v+e3a/7gtte0qTp7BI2g6Tv59JuNa3/Q7gR+f3ATtJq5nQL/a5DDKW9mzvDdnt/324HfG1w1Ojk93JN69PFb1UYzp88X/6rfCPJGaldbeV26N522m0+t0+pW23e5Uru56/q9ZqP9aRB0Os2g0X30mp/7lRNeKq4PSwmGSmRybSQWbNGNhRZPJkMRDWzFsByTQNQpzPAIM0U89HdKxp8zzKiembkGUrsnJK2qlIS6Z2a27Jk59B7hLCCkBsFWGOF0yQgfT9aqL9rwK5VtT7QElJdiPmuK8atnf3q2zP747Hx3+tvSLGGtcRgD8ekFb62uLKxGgq9RlvmOhoJFy4JIMiRRGydkhc/795TXwfLIQyM4RAxKrUqKmYeohtLDpbPKhkpTPb9B6quWCLDgpiKo1d9oRRhjCfWp1fWHrhvODit/toUm6i/bCLv0nKnPI3Qt8RRuMhfzLuEuZjewScxsFJFOSUiscliiKmMuxr3FwLkYt7C8JxIFQjAn++5iJFCDj4RT7gmmTnl/IUNFNXExvaJOoTuZZpQ7Ic6PjlOWImMRmokMMXpPkBYIOpIl8F9M0KqCQCMpkvkqqByNFKNwrCeUTEl06RLoDkIkGXiaMWZE2wjfMvoDDclISMAleAIHGNapsvgHuYBTrNQjKF7k+M7ew432tf/1nSkQRxMMmiYfOLAKSVK9D3wMtXMBIRgT0M0VCOhMiDMYFbM/EY3mZi5lOseO8WS+6WYj56Cw3RTysZjwIAT+ozwjroAh5khwNkM4hJFV5ghNqMgUrNjDYqHV/0rQuiLK56mOgaYhmIzcSOfw6PjDyenZ7+cfLw6K//7z8/1Opwfd0GXYRLPCobZToTp7PlHDL/g9ozrdvJ5ozxecnlWgzn5509yhRp09twg/Z9+nytTZcUOfvuC5Q6W+4LlDq2741oVMDFFFGydh+0+dB5W1qURKRaOQtgumua57i3qp71d7tRsEe3TbDPoXbtckgoaFMZDKyPxUd7qFbwPYDt8J3nTdSYb0/D+cAGEDnZjTLWy741TwJ0eZZmRDd0UyOKUAd/7YCgy49RlNQDJFr0bnv0Kuz43UPnl5b3z1KszxSz+1LO3siTkIlmEMh2hvB+/NM/M+2/uWOma/LV/urL3NWb4hWX9lap4klNME+mgE6PI9a+X05LBU3P6oUAC09RfQlcJ/UEsDBBQAAgAIALtVaUZISKwfsQIAAFEKAAAhAAAAdW5pdmVyc2FsL2ZsYXNoX3NraW5fc2V0dGluZ3MueG1slVbbbtswDH3fVwTZe9xd0wFqgDTNgALdWqxF32WbsYXIkiHJ6fL307WWEzv2QhSIyHNIihelSO4JW32YzVDGKRfPoBRhhTSaoJuR/GaeNkpxtsg4U8DUgnFRYTpfffxpPyixyDEWP4CYytnhDNowS/uZQvExvi2NDBEyXtWYHR94wRcpzvaF4A3LR1MrjzUIStheI69+LDfbwQCUSHWvoOrktL02Mo1SC5ASTErft0ZGWRSnQEOkK/uZyGlDXb79Ce1AJFGWtv5kZIhW4wK6Rb5eGxnGM+2925WlkcsEBX+Vhn75bGQQSvERRNf53VcjgwxeN/X/zEgteGEK2uVcbuI7h3Kc6/UzWV0ZGSWYC5lAo13w5bF3vYtA/mu898isq+D0ydT15EEwTU8prJRoACXh5Gyy5G+PjdL7AasdplIDYlULetJJP+FGBjddXYv7A2+E5bEvr2khr5w2FWxcwpG7rr7Fbza39q2Inb7rogwFHLwySrFVtsjfuq5nyEjZIp8pyeGR0eMZ/NTiOKHHt9h383L5tRUY1sfcW8MpWE2kB7O5MgrtFQFT8RxW0qTzQiowbUOJ1bmUkrOcEMMHUmBFOPtlcOnRXkai5MTgR61/sJAiikLfvNkc9Ssd98uex8fR/Si0d3PnmdJv+M0cK4WzstI/SnI+8zy9JNrNPOlnmFdSw0Hcsx2fyKmw2IN44ZxOjcK4gqlY7hZrAI2SqAAo6a8w8j76Ss+aKgWx1R0jEEamq3O4khQl1X/qlcAb5MHoGzZgdVRVan8ME/oOjzR+AACLrAwT6w7OUjVUEQoHCHsfKeyVh+6GpJ7QoWFbqwfYqXjcvOZkHqMVasfRvxLtnMR+uoYewqtOq5/hLOMjr3Aq7cU6Sz/2JoeXzIxeDHIKP0wd19p+XkKtNP9K/gNQSwMEFAACAAgAu1VpRkFYdiORBAAA3BUAACYAAAB1bml2ZXJzYWwvaHRtbF9wdWJsaXNoaW5nX3NldHRpbmdzLnhtbM1Y3XLiNhS+5yk07uzlQpJN0iwDZAhxBmb5KzjdzXQ6jLAFViNLriTDsld9mj5Yn6RHKBAIhMjtJu3kgnB8vu/8WOf4w5XLrwlDMyIVFbzqHRePPER4KCLKp1XvNrh5f+EhpTGPMBOcVD0uPHRZK1TSbMyoiodEa3BVCGi4Kqe66sVap+VSaT6fF6lKpbkqWKaBXxVDkZRSSRThmshSyvACPvQiJcqrFQoIVaypI6KMEUQjSIFTkx1mTZ0wr2S9xji8n0qR8aghmJBITsdV74eLuvlb+Vima5oQbmpTNTAasy7jKKImHcyG9BtBMaHTGPI+Pjr10JxGOq56H45ODA/4l3Z5luy2CGx4GgKq4fohQEI0jrDG9quNKMmESGgrUTUtMwKkW7YNT02+6rXBmqIFxwkNA7iCTKuq3nUwGvg3/sDvNvzR7aBtU3VGBK2g7Tthhu3WtT/q9gJ/OGoGnXZuUOB/CXKA8mbmTN8f+EO/G/iD0VWrlxPhntQjxu/UW+2cmM/+1bAV5I3UrXfyQvrNXtcN0+h1+vXuXa7Umnd9f9BudT+Ngl6vHbT6j6jlud844ZXS9rBUYKhEJrdGYrUs+rHQ4slkKKJhWTEspyQQNxRmeIKZIh76LSXTnzLMqF6YuYaddk9IWlcpCfXAzGzVM3PoPdJZQkgNgm1shLP1Rvh4ulV9yYbfqGx/ohXYeCnmi7aYvnn2Z+fr7E/OLw6nvy/NCtYahzEsPr3aW5uWlddE8K2VZb6jsWDRuqAJnBIGtdQlxcxDVENt4fqqNh3QN5TB+THY4+KE653iwhhLyFht2h/6aLZwWPulKzRRv9rSrOk5V59H6FriOTyaXNz7hLu4NaHtzLSeSKckJFY5PFGdMRfnwWqEXJw7WN4TiQIhmJN/f3XIUYtPhFPuCaZOeX8mY0U1cXG9ok6he5lmlDsxLo+OU5YiYxFaiAwxek+QFgg6kiXwX0zQpiZAEymSpZVhpZFiNCJoRsmcRJcuge4gRJIB0gwmI9pG+D2j39CYTIQEXoJncIDBTpXlL+YiTrFSj6R4leM7+2Rtda/9L+9MgTiaYVAp+chhT5Ak1a/Bj6F2LiAEYwK6uUEBnQlxBqNi7k9Eo6WbS5nOsWM8W950cyOXpHC7KeRjOeFCCPuL8oy4EoaYI8HZAuEQRlaZIzSjIlNgsYfFUqt/lKCFIsqXqU5BR0MwGbktnaPjkw+nZ+c/XnwsF0t//fHn+4OgByXQZ9hEs1KgcVBzOiOf6NsXcM/oSDfUEzX5AuhZTemMy5vmAX3pjNwj5ZyxT7WmM3BHcb6APKA7X0AeUJ872BshE7Ooop2TsP/Hy4Nu2lUilZLRLfsl0FKpvY0CGvr1QaOJoOu37WBYdnvwIWhBGMOamJif007P1dsAGuw70Zs+OgmLgf+zEyHcEqdd6Ba223Mq+JOj8DJCoL8hApxSgKf41EoGeI4zmoAIit5sQf+bdfnckLzmpn21DfQmu+DwzyG7Kb7XLiBYhjEci1c7Sv/99vyuDfs/9cB+W78k2Xorsn7TsP3qsQD27TeytcLfUEsDBBQAAgAIALtVaUaSRrCZqQEAAEMGAAAfAAAAdW5pdmVyc2FsL2h0bWxfc2tpbl9zZXR0aW5ncy5qc42UTU/DMAyG7/sVVbiiaXwOuE0wJCQOSOyGOGSd11VL4ypJC2Paf6fOvpo0YcSXxHnyOnYUr3tJM1jKkodkbed2/eaurQ/IZ1QF565fRPwF+ZkW+QwmeQEil8A8pN4fPbg3RyIkzKQVna7eSVa39BjSzpwL3cbLgIQK+HTocB0AvwK+79DhHye1XVrblFp1nlbGoOynKA1I05eoCm4ZdvZsRztDD8Ya1Al0zlNwRId2xMij4s2QrM2lWJRcrl4xw/6Up8tMYSVnsfiLVQmqefHlFhjcDx/HjpzItXkxUPiBx3dkcbJUoDXs4t6OyYKw4FMQLd2BHX+gjnA3IY+uc52bPT26IGvTJc+gU6W7EZmLyUarU80hWZcz8G22xNUlmUMIvgLVkXq6JnNALKvyHw9YKsyoIh20W/MDKpDPcpntQg/IghxdlmRj1Tsmaq//xJwvhN4XWoR+XxFrHaF/7/nMQdCJq724r6G40Zblg/FuFe1Czm2M30ho/ZEwbgxPF0XTH5rmSDUH3cxBvcg5kqPgaglqgijsvkQDdoKVsQ06+fSzOXGf3uYXUEsDBBQAAgAIALtVaUY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C7VWlG9YvaeWYAAABoAAAAHAAAAHVuaXZlcnNhbC9sb2NhbF9zZXR0aW5ncy54bWyzsa/IzVEoSy0qzszPs1Uy1DNQUkjNS85PycxLt1UKDXHTtVBSKC5JzEtJzMnPS7VVystXUrC347LJyU9OzAlOLSkBKixWKMhJrEwtCknNBTJKUv0Sc4EqnZx9E0sy9JITlfTtuABQSwMEFAACAAgAMwOBRM6CCTfsAgAAiAgAABQAAAB1bml2ZXJzYWwvcGxheWVyLnhtbK1VTW/bMAw9p8D+g6F7raRd1zSQW3QFih3WoUDWbbdAtRlbi215klw3/fWj/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+5UBCUn9/aFpkvSBWw7bgyT1cXPh7g2y33jVT7G4RhF9UKuq1obiWaW4JaDreNvu4oSHPbLXCTK2hKNWNPIgD5hSvFbVtcGpUDoyNjjaVDMKPVlWuROkFYZJL47B+0sX4jaX7q15QpAf9DmE9I1NZEpAE83wr0MZBgTQ1gsa3NNVns2phdTjp/THp9PTBVOdai4EUcw1UIOIYBN5x2dnoICoprdPFzNcL2Dg6CIxFGMT5mkmF8epAm4Wo3ydA7OAiOpb+bgLbmtox0XMdRM7UdxOjEOmF+ro1MxEvZnoM9Y1ZlH742cs3RdSbag/P5H6M4iNEM5pZMrC771ttXzeG9nVOjO59NVlkG3YrzACbPKq9mFvJs5BPAluexuenn1OzDHnSU89R0THN9x36XxVq8gFOIwP7pFqe2JhHYnvHIh+VpjwH1xO0yCF+apiIyWktSqXlIOYa1eRJQVJhqVj6i6qGSeRqMtHGz7uegY9xV1wq4E8MWM12cYPPJzCPv8aW+y8XZRXeV88VFgy3zuq8CV7m8YVXXCXedQet+bS/C6pnH199QSwMEFAACAAgAu1VpRpgJyTKOCgAAFFoAACkAAAB1bml2ZXJzYWwvc2tpbl9jdXN0b21pemF0aW9uX3NldHRpbmdzLnhtbO1c627juhH+f56CcHCAFiji+63wqtCFTox1bB9Lm+xpURiMzcRCZMmVaO/mwD/6NH2wPkmHlBRLiqxI2XR7spWFBBE535AcDmdIfusdeA+mre485mzM3wgzHVunjJn2vSf9hNBg6ViOO3OpR5koiBchm2zoh4rnWMStII8Re0Xc1YfKHbE8WvHlQwQyoeJ2x5hjny8dm1GbnduOuyFWBe2JtQM9ag2eSvVlnLOn7hNqKD5ZsDuypMm2hm25L9deRMVaagx7DUVOxSydzZbYj2Pn3jm/JcuHe9fZ2as8fVw/bqlrmfbDsZmO3DshbJkeGzG6SemcNsTasJEDtYWp8+ixb325rXT62UCL3FIr3l5L408eWLLBDGMkkHvTM1kE2e306v16KnJL7mma5Zu1dqejnIDY0EYKpt+qD5v9DAyjX9nREI12vX1C2iKP1E1rAmtaWzkxEme726Y6kTzsDdvpGNe551ZOg3VrHbk9zIZZDlnBmj92rzHsDtVsDB8cb+5o6k6/oaY3FDdYzHMG1UhAETGnmgw6vqIb0145X0b2nRMAw3ij8lpPqiHfsVCvK/e0Hry1lFYDdVu4gXtIw20V6vpNrd9UoU5r1NVBNaHC1+vSJQSZdK2Daqz2OWBke9RlI3tFv0rNuHS0Kj6CCxfMD3Ke1Gnx5xC2ehCmaqFWvd1t40NDbjabHaS2tbpWO3S7/a5cR7jWateaB6XXaDaaqN5u1/udQ73baDfhbdjvgJYW7ndQq9tqNbRDAzcAjWRZ0Rrqodvs1+sytIZ7ffUwHCrdWg3V6/VmSzu0O82hUkMg3QQdcrPHDdjUmkqzc5AVud5roqE6VIatA9ZwR22jXgN3arVDS1GatdrRuMfRRc11LM09nNCcLyhMnYLU2qO3xZ1rsNy5LggbdANezmiQ5xT1irD1+ZL4vgtSPG2GQk/5MVb6tBi4CknnmXJQFX/HVkk06ebMmtJZTSTMYAR5kCKAS2e+b+XARRMnwETKzAsL2vJzZhboROrM081j7oSGRNbMkk5JntKZnzbzw8JkJp35eTMXMpI+pTM//BXAHZt82SInEqh05qfOLGgyg0pnfu7MxiRSKJhFJM+XQSIlgDVE9swUf5ZEpTM/fWaiklkUrCfyZyYoJY2C6UQCzYUL8yj0UGTQXKCnRAoWFyk0CxWaLc2JgtdkLBlsoBWY3GhwCYqEypmyUKdXM3ny62I8vZgulNFFRVL9VYn4svxDo9P7Wm93/jioBricmvQreTyO60JCWbuWT9fEmE/HC1CIx4sJ/mxUJP67MHT6yRiPJrgiBX8UVjCb4+uKxH/ngX6az/HEWOjjkYYXI30xmRrCLmNsYK0i/ers0JrsKWIO2pv0C2JriiA8my5FnmWuRAUP2aa9ozna0+byzWhysTCm07G+wBMtLKlI2F4hzSVfwB2KK5rLOp6DDpdAxnwdfCHmX2hAsmUVVnI5urgcw4/BO3Jp3q8t+GGv6M0MT2D+qJ0DeIV1Xb7AC2X6GWYOPG5aEDT9CI72sSDoV6yDZ2A9B2wiX48uZGM0nXDnmmPdmI/UJ89aEhs5tvWIyHIJOATZY286Ow9KuLPRle9jXuGGdPzLJ3DrkTxOcWFfJzJt4cz35p5CL9xVrpmCZaVijc/VL59Gf10M5dEYawuYPG16szDEquftEVgetsMQsSyHDwOaJqs9sZcU3dIl2YGLPYLYylwJsS2BwfPO/GNn/oYIC5bWz8GqnGj488/n39y7kTGGsHJDXDvfEktoi0WG50PewFYSug75fMteGkvEHudv1ZE3GN1M1vWTQ8szR98+rkQXXjEoHfwezyExQjhQTKcQCF+Bx0AM3BDTKgQcTYbQnDgGw+7dRfxwUkjBZBromDjoG9Rcw1zEOnINc1RMxQ1W9JHBrU5v+YY0B1jMnu8H6b7Djw0WhbPZk//c0jsHYoRFyR5mFspNz3eo89e1V9RRwkjM42U0tAeKJtCte3HDiqBjlrnhO/N8aj9d4dCafjiOmeTG2VkrEfss80GEZJiq3ca3zNafNr/dO9fZiFKLeOFi85PCX76xI/4Q5367s0ibOfTqWJ6rlwtVnqiY7xb5Urfy48DNec/Ghr4YywrXAP6+IWy5hoR0x/fw+XX5uz0ND2XQF5hXp8Rdrv/9z3/lV5Poj1+KgtI/F9UDq5jHMfyk728Th1Hv7zn0GLISh4qXnMBgsxxC8++dhTcEtpQNQ1Yvr8BhdOEfzs5d5tp8RJVcyfOPEEbEVq4iXRH3AcKQ4ThWUUVi+NxBWOE+HM8QO2aZNi0I/+a4zgdvjGYLWdPE4QoWimUuH/z0uEIEBfcoyIJTVgF96qU8gUCVUElXJiuuU6SKMCbAuvTfj6tyn5o5ngqOJ1Y4ETs7FjsA28x1rBm/Onh+VwYC/Kbj1qISc/mZKXyLSnhr50swd5IgqAbVaFFSdAZ9mPFdZaAyXpaUnlM4Y60iokFBUu7asSBCqv5oIuLx8iRKVRVxsxbt91PZs47Dhj+oivT8WJiUn9Cv7Jl8pDApr/O0MYUTxjNQsiaKDG87FOJGy/PMHMhQm0BhaN/wLS7DezDmt15epEtBQVxy46yoJLKfYW5osJh5WbTD1RM9HthPefyKY24f9eA8lag4Om8123sHzGQWPe3aYhywAKOzL97T/D+QSVsA/u1s0hh+KWKPW/qhAmcNslxv+D15BQU6PlS4OY+0ThpuG0YzHswKITcimItYXghn8xAeQfiUcybE8Vd6NmhQfWamQTVrggaB2tPzZ+82t9TF4AImDX0zXhaVXoe3HNdiYxaHnaiM4tkaVNtw2AgxkYKYV4ltTbhU/Jdo/WZnMdOiexqGqUhBxDTZox94sDSyPVtmY3rHor4dlBReAkGcOzpiVDpecRImzjapOL+mWMph5NYTo08JVWHeOcaqlEwUhmju7NHo7LDErFdTmgLZU9YfVKMZFgJUCmeVSWRd+AoXOiMuHGMW+g5OM4uZuKpfhJA3I7pyE1ZvQ3QprXY/m5NIIbr6SqvRanwHoqvW76q4W5jowj3+vIbo6mD+FCe6auLzvYkuuc6fYkRXT+ZPQaJr2OVPbqKryfnsRlGiy+f/ixJdL1ovneh6eaJTiC6txp+iRNfLs1QSXSXRlaR0plfyaBK9Z6tIuuO6j38SmsmOrcF51sRDK9MTRwTRrH8ZmLgK47tCfkG4cjbEtM9Lmu1702z+ZQi/m7+ZzjVuQ34ZQgQn8MVxVzGn2Ra7URxN1Cm4pmpE9BtcTajb5FTVElyHLllJCZaUYEkJlpRgSQmWlGBJCZaUYEkJ/lcoQXCTN9m4Ez/tbRx+S31espElG/nu2cjMK+DXk5GRW+xcbGRE/h3TkZE+/b/ykYxuSzqypCPfIx0Z+lTJR0ZZx1jgfImOzFhyefjI7H8a87slJJ++m/deSceu+BQkHdtd/pSkY0k6lqTjeyUdfypZx5J1LFnHknUsWceSdXynPOH/gNIrCbgfnoAr2bOSPSvZs5I9K9mzkj37/t/lK0qflV/mK7/M98bs2ekF8EOTZy8jnnNnzzG/V+osmPhi3FkA+qG+yxdZ2D/GV/kKUGcR0e/AnSXLAAr6Tv7Hz/8BUEsDBBQAAgAIALxVaUaKmlIXtiUAAIUyAAAXAAAAdW5pdmVyc2FsL3VuaXZlcnNhbC5wbmfte2lUU9fbb7RaxblYVERA64AyKihhRrStZVaZZ/lDiAwBwhTCFESLbWVQEQIECGiBQpiRAEkgKpUAIYQKYTCESMMckgAhhEBC3lBp17vW/XLf++Gude/qh6ycs5+9n+H3/Pbezz45+fm23a2D+07uAwAABy1/+PYuAPAFDgDY6bb3S1nL41eWAtnXjsi7t24AavpOzcludoEtbC0AgPrM/WLf3bJ7ufAf3CIBAOXHW58dmVNLIABA96TltxaOsd4chseTkDm3PYsJZQnJCclvxlI9Y6e+1CGMPEvuOfHTkZ2d+/P2Kg5+dcUi9w407Y7Jo12v7hd4fvsN6tMD/8xd3yvfLDjxTbd/xEUJbFWvvXG6mmsUAzNlC99kVkabOVZzBbUwWiUs5Jjgoar4Hr+Nl8jrgRE3vGQ+tSDV8UnSDSZTPHvLPO55EBAFfBgat69ZJvJ8OeyDSOR3qG4uqjPbFaOYsaz0uS6ZIFxOPmbgp3iFqIFeYyU5WYO2ZY1j+z5c44Mt4c/jz4JzwV/ILj/Jy+FgF4czieJl8oCvp34tRNWbLBnxAbxJPD07XuJpvCmiIpKM0sjTTZyO4FbVjf2AlsMZh3CiSTO1a1NsH+l6lMk4t0DtUS1huYcWfFTZJytkwIweTdeymUmANDLyhCGo+VjPVaJlm0tAx6Fn0SMB+pvadm0ZeKOZ4FYISsU0LqqexCndxYCq+rxb3wnYMDSaTVrwU6UTNhi8cZPYxU89+HFBDcWYKeqjbIwL2+fWxMTIoiPta38+QR33jp2YXzqKXvt9GojgA4GIZTVEhEIymMXMkW7ypOMJS098Cg7RSUwJg+mVd1BJwjeX8mmrYPPeVDTZ0IfeC6NfyfG73JEjCXvOMpD5dwdxOCixkzu6hjcQGHHnC2pBEoln6seFcq8c+PEN1oWZMZ9Re9W1N3tqxh1eeWXy7BHrAy47gFRSYgE8jbUDgOSds4DBG7KznhUQGN+xyecNYf3KQsTOgBSe9sRiQYNd+d5C/JeMRxtG9W22M4dwhu0REWZf/rpAXy8OPIU43shac7RT+KavNWNYNpCyKeq6ZbacsykbsXGiv6+VKB/RGNYplJDMN5cwkjoyMxtK5OIydySTo3KKlXhwavz4Ajrr5wLHF0uPzqldoplTMQi7j3qSCNcy5XIq38iy1w+nl6QVTxezH136oOusZif63Zwxh4Z2Hq10wFOKlQIZVYnCVmoiVx1QZvzgCj3vdi63axGKO5kjyeov2FRwt97d8/okmJB/IbNJ9Sh2AFewOWfH5hpkBkH7CC+nnyW9ujIb4PVq+o5W5xwSBMrLcxnCYw0bMlgm9nNjFkAe9ZQfq717A++Oz2ENbRDGjzYdnm8zUyHBqz8QvakQUs9CLCrvx3oICebfytINNs9gj0wZUFb9Jfwd71vSoPhmDmZBukBfIZuRY5vs/3OAqrzqMp3HKayOx2qRbhaB8ew2D4YgiZpUw7qw8XJIj8p35bV9dIFX+V3oFIJSCyPNdwJIhpb9FHNpweUXBa6Tj17aHYn4z7OslJPeHRENz3zJm3kXqCTRUN2Sf3OOj9oluI21yzoov+rWJNxuRVdTTRdeJAKJFHOm/AkFr39FpJYjpoFFyeiPkD2MR50hHgep59vknijqlNTt9MXxTXYAJy77XqEOmA84Pe01yAOv3+okm/XywejE1aAieBEoAGfjwO/ip6ECgwi9QH5vXZXLQXLDQNjVLxm9tUOmrABcb20qjb+PMlcjyKVsfB16dta5rnoTjgD7uNT1bv6WlBdg4rxswhMQeHomjGeS59D5xOek0frnvmSWliQgwALIL1Bmus2k+ZDJfrtz3Ul2pECIw5A53fHtJbojeQxbqxsy1gz3Uv8dRDChms03EBvQDdxGXzdvzhMo0wlW5nVICT38+hp6nfhM4k0mcF0BAC46K+kWMNPQskvueuFPtJ+DC/2/Kzw1bBmyns63gRXGvjBy2yIe+9tzmSw5zxwHtYxn0ZawG8ITBL1MTR22J9vIDqYtY74c6tUKZmjERJWogQp3LQHK7zu7cWbAebZ6aWDZXRKcf8UAvHktFKcnjfPuaBDbOAyAvfPA04Uif9G1zFJQP2XlWsgYFuo6bZoBG9DNgCpZAOnPj/LmXXhzRjG6JjzRySK/V6lTpuglfsJCn7hTMB5T5T+yHEsv69RhGeUsrdWwWv3HQm4dpMaU+jxmvcZeojYyBPmTcA4fsqFOJfnCOR+IZZjhGvJmD1aLqQQas2/iBY20EDt9Wfx8fQZL94MXaSSatBMQLi0Qf5gCkb8tvDg56evoq5ZpCO+Su7kOxk11fz8YkUMm808CM/OwqRBjue5YuRH4KZCr3W9HBxv75HoUvu6bGLOAHYi2Jk8oPLoVaEupw31t6Hvt7VVGnj6DHNhA1NWkBo/P9YnZ8IPW/VVK36Wrzzo/LVR8DM6HenwwVXJm385hw62av4riE9w5y0UUv1TahhkdeazcCDtvQK4bhTqS5kassrkQkpUKbLRzCmpQg6gQuNW4DEZ0+nplDEBRy3Gg+GWjIX2f5trlhLFmgVHmfNNCHTGiKoAB7lhGqPEGTKgxmWR7GKcWOrJGWGVFIMrxqaVSrN8OQAuib1mZIear2tfN7/p18tdzakcMoRVH07t+jp3ODsxRu2poiQFNwQX2sMKQSWiBj918J+DFVECem53dBQwiByny/1j/Y1CB0HCsvBjVb4QdCXBdtVYh5TB3ddmgLrsjFZFpyKWzLEdpFDUltLP2speuNGHkypejedC1iK3wcyCnPF43JLLiij5AdjMIPpEmg0vPfaP/UwQhxyeK+ytSafUvZvxgndV12Zv0jGwTH5Uw+qAuOZoEg1ANNFkBhk0Z8PEpg2pIJTfEZRWxGRCQN8zBmKgKIWVKTGaeGe+B9oYGCYqFGvJCIlfvtNk3QlirZfjV4bUiZfRwko2wJeyDV0eN8TFA8saMpmzlv/E8C1tQUGqsts8Q+tsbB9Z3dufUYyf9z/q2lnX/bFPWzc8vWx/+uTv2T/k8M34VVM+LcnaAZnmvs3sd5Dqk1TFgTr+GDS38mLgPJ1cgMB1esb/YW/q74c82P1Rbvzh6WqMgQLyAWaklZ+gl4djRaVEu/ZRF3O+G1MaCXh3WoJE/4UpXX1oHkv6cO1q3Qi7tmcvQ1GB7DRRuoRNya7xR4ZBelV1vZIPPg0vLhFStTHq9MWvatZvdyHHtjiWzICj36fv0pUJQBhkD6bralNFEUZZRhIhcQIX4aEXS23vqTGoTn0MbaoOYU9eqWI2yyaHvj19u79J9uUkcNBjFxoUFENJ8NgxY36Wm85hxmc7SfBdcsCtnY7QeABgzv7WHIe6ozfoRJC04IltRvdmTZ9X2yDlc8xZkLk1qDPiPndS3y8pC1iO01DKjd7pitYBsF/4J+6t6mfPowAaVawuDffAbuZC2UBk1B97lczKvAIbMMna9DxJR/N4FCuw1wtbB7ax2O+EJd9LTfN88fX7Xz/4U41rWctOp9L9wgXQEJbI8zwD7RB8D6A2btEJWySpMNmcM6V6k221SPU1JYyhrXQuvJ53vY2H9Slf50Z2BPS2hd9iqcG/J0XPzAqXhK+QaqLbIQLm5YjDYdWMVl5jtF3AKJqbn+l7zRkoURjcJOkEenZw02X5Qe9uDnUVaqDXJ2EKjzFgS7C1wd4SVYSQGq3tka+mrh9qPjYVyZ2CkYPrj4Qjz1eOAcNW9OFiXnK+PN92MkLNRT5Rx63p/2027vRvLH1cnmsYyJbsBY3tSuMpxEsEwU5xxoi0WsrHoziVt7gRwv7A4DgAkO+/aqhvdv4raAQDc/65fVtgWK/x3AZwkFVOlIe3iKR1ZEXh9f4q2rLV6r6xUBrz+ZnYnAND/S/F+mUDjf1vQ3+NCXKdREJsziND2pfSwkIia/Z5lw97xnHnXzY/D7fqmQ7Vnt/p9f6PmbqWPZIMo3VjJZX4v8604PSyR7WFv9yT7buH8HvO1t3+3Hyx1ZMaJppDlJEmazOp1JT/TuJX7/EEHe1tQ7t35pMGFE+kzaMRm9wlzbVl0yU4nMSnch3sO69ubS1Y8TJLEa92uVhX4mqkl0eLEza34e1wVopBqZKuKDS96htfnMdb9TvO61jJ7yW9dU2ruIt22QjvQKR+VjeuVlwF47/IQprY9LvplQVZA6eDUINbPRdb5XvaLu4nW/+9fyBAW0FyAVFPh2PRcOTpp4LG5eILCImWi00pwSBnqb9QrvAWcMEQ8f5SatKo+aCYYdPAAnaIRt5jkbCn47fUHM36vHkrYLmwbuId/sST/ixNvCzfX89Gt2cXrFfaJQfzFiY7A3LZua522FX+7ymA5GW2qnuMIVtdt2RxNAvcsc9ip7bM/gyDHUE2BmE8NUzGJvXyw+nGEKOJvdUQNYLoVma35a9EN7UTn7QAGJZgxV3Xz/a/Z6aUZz479h9b82TFGZiV6t9FK513SCYSL8I9Xt1yQlhiV8zIK1lnNh2q8jUDLxI81iUEEGyPie5SvKLQOkJC3LV/VeHCFmW4qSC8Nfd5vFHzFrqvGCrMcsXZ3+tn1AkCB8fVMrXfzSdmf4aFjHr2LHHcNulBytQTHrSmIzk1HJntE32c3ABKkVp+dhGtUN7fWD0Kw4xd+KxPEePQX7B71LPPMDkR2ZJ4BML0+I2KUSEsvlVcBv+V5NhDqQTEe52OpZbW8T6HBAtOmR9KqyJ3hQ8bML5zLtf6i7t1yzGvHsmsr+mGa2XW5n3DU9JcNRY3w8+HOjFXh41t+ALtZ58fbOWSpVzeLDi0sXLCfeWH9IFPuQaPA9k3Vx6H5+OMNNdows6rPqCk7y+WVb2qzbeW/JSlZKzvQuTWeE3APDM/LcsRpY1uXRH3Hor5HWBiufrAku87EwzvHKRqJ1KG2pMGln1PVFH8+ZHxIGMbuvFt+v43hTHf/NTgv0LToIFGDBfuJFvoZ5iChkbC0J9CCIZRlydH9BzD7WTKqJ643lalgAftHUyF7JiWjrX7wyjW8CVyUOLJrXLxinxIwJNDXYaiIRCWSbR5wo3uK43u2nSaQYSl6djvjdn+KRJS7cHy25jTm15haP0TEjCcwx6gM61VkMv4iiGlFDm73kaX08B67r5L1DjchPmfiY9shSV+QtsBUKGNVhZt19A3RJQ16EaDAeSHh3lMQN9KvNq12VedzGjactP8o3F1f+qiFTpD52cQBRg9Ix5x2GFQTA78bj4G3KN1Rdv7swSoGUlI3NpVeeqj6EcWNPe/1+mWAVw77q+avcMY52+gGH9vHV/5g/RduSUZz2OZL1fhGQThpqmObTJtNWl+Pl6NsOB70ndMQH90C3mLf0M1/TNTu+uh2ggyL0GkNgN1q5+CV1VyZAqMo9c/OPnbi/ko44F/e7rAEGcYODdIJIbExeuowTzPC3xSg35g4z7w6d4pYgQ+juGczoKLF7RnoCsEbh3NxCd1NnJmshrbmO40gPGt5YnvWLH48tk9HxCXTk8zm9N+VGWuj27dVeovaxtwu41esIbz5Mkf6arnR38Zc6EkOwufBMTd/M4BZN/23IS4iyxKQwRNrwpg+s4MRk1VtINSnaO+GkaZY2zBAo1W5jgkh598EJILpV4xg/YUS/yxjbVWXzzhk1Lpdf0LHOSydyU4uOmK4YcbthYi/Xwxp5bYkeG7Pt3bust37DefQtdec0D+Gu89TZqogWqz/3gErKQt1j+PdPP/tNP73RiUw49xAgfFkmfx9MNmFtL0ADAxieS1mW9vNiWYPOWbgnfEYN4Hth3nUEJO+Baz9tjJbSPAzG+t5iHNK9A3hmepmuZzANlMhdS8lKEYYJOu3HXphTQAwBpeOMqBRd3Li/CruDOm8XatxL8IEEBnsDDJpexYO0BaW6QbDthWH2uodz7nKCAGiuBfzWBSCdvXfirAMQwPfFUcnGeN/FegPnEtjvi/tBtJCEmU5XdvO6cd8rxQlUir5dWgoSmgbEbiMVbKeej61qwd/gChDov3vblanC3/E3mwPi+tNL41onqqybifiq9jcroLLhaCAxDANAHXVzR1NW9omw+vsI4b7y/BfNstWiTPm+19MTTdMQyauVuPk6hsDwyL6ACYboZE55Rnbc6i8FuK7jOMVBIyUnFnBMQm2p01XjNvwP5ymiI/2NR5sPDaJCoqxXD2j9Wmes21hJds6A/lWKwdYarXXtthYttQPS6YhlHh9TmspCD4MKBBEkab42zniD2IX8xeRgLgu6s7zR8poMKbMRpfNiM1sb8PRG1Tau/jCKwCw6X/o5z8ONyVhGNuLCly9JOLYp0PPwmNrjvU9mvZc9ZyIj1Fc8rpdfumz3zMVns+N94fjrZ4Ev5vBWmdRvdxCm3aW717V93gw0IOxc/hMxj6Xx55FBdZZzQzX+XbHneHuuRiFtafG3/qo8Z3+UYWBAN3drW7bhJtMZrwXVlQqGFhce2Ba/QYfIr3IYjppxJC2czFutUg/NhthuXjyhhfjAMb9wdFkcPWbOSIvHTso2EZHnF2MTHaRX3+BS/88SlZM/d+/iM7/q7xASxbAQKq5VJxtIl1tJkr876N7YmTF3KwlEsfbdnjNai1+vqL8r+INZSGc6HiMAhfBp7tPJFZi73h9vz2Haj4EoZ5ufLDWMZ3js6z2h62r7YKpWwgb/l4TnKpbG+PEa0tOn2ynIphbRYkLq1NWE46fyllcG4ukQszEE4eJhpr86iW+K9Ki3FjrPSshyFUlWOWal1dAQXg+dOCDZ4dGXUASeWjG/THI63hUo9gGqI0QA07TXemO7DtsoaykmafMfUO+Q/pncy3RKeGUWQFscqtu5592mdClki6juL2NKeFFLi1VT3OPFPaYyJ92UCwvKpdX0bgc4FpW/cntra7TGULQqKnzdLPWbICXLmFIiwXCO7iFFg0vByc2VIWAc1z4lKQfYM1Di/iLnzlCop240Oz0bkz3gNqiU3/vit+ToJ3MExdI3CtVZbq8fVlOcr/MEQ/gWHEBBe5J6vzcH2dAIBUWLj1b5ORqT9Nt0M6baRln1fWGtRKimK99aJRt8Fusbit9wXINrLCJ7TUg9+vbNR/IhLdX49/50gzQmhoPrlWXtD5qdXd1yEtqPcSKA8e+A+3uD7L1HorwIp2ccXFio+Y6BXa0OuhGZQAb8/fGSHJJmdI84XyxCmA01PAd7EAc+RMwBpxfD7pKPRrk4Pa9OxSjW/XuP2U+X5Ku5AZI9BK1j9eIKEGtNX5awg7ZAMLXhixaXRV/5GXhh5fx+duUSnD6yea+htyTVs9W7Snbn6ouI5MUnZFs7Q6/ojC2nUGVaChBfSyDGVzt+6xnZXg3wzEVbEo63VaVlsU50Xzt7pwPWz+mXNeu2qcI7Lqbsa+tiSu6d5rl3awS1Pw3aa3u2xpY33uyi7EvoeJR86P2k95ngNkzfsFgmYW+1wryjQSomWL5UIk77KhNo4qifgbK/UtmWtZcDab37IBWaUNBCAzCOhHnkIdIR88olt+IuMFpkep6Km/XIdqYzvDY+XyvGwmVPUaZbK/qFr8jzuXboCGdZvbi5ApbXxtqVc7s+yOwhCJm6y68Xh2aGplP2E5Xg7rFymB1sUIUVVI48oixD9eOiDf+LLOqaN/uxNXQet3qRvNycY+xvzNa5ECxVt7eGrntEV/8tg/XesaRATfoZL62je1VfhLsyn1q4t2ZwKhDVSZ9ALuxCl++4tYV9OAyYFY1aEOrdFYFXuOzizAPudroctYoj1SGTwpSY0KUv/Avw6AP9CTohjb9GjBSA7tdM3WhSltDAs4+Uugbza/UBA64tNTwWJV4rX9UvFIIOXoISYxGcfelyeX47bVrqcr5hOt2cOrE3C7IGYLibByqaxUi9Di6sxd+Dw3Oo6wEcpSDCXecd0/sG58P3Z7xDKd3n0b24apWqOe75J4+gx511Rh0tg6r3Bm8Dhpbmomfl2c96tsng2rAyzdKMUovcTqLXH40lu/6FofDTOnnlOifSVQco3G2qy88ZteHR31u55Mv+Ds/CdrN2MUMmqLwryxciA0oOBl2oF/BWaO4L0imx3uoJCUmulwXnYZOckO+tgGPtPTWO7kxbLcPN3grzLzmXucuGUE/uVrAFM9pXFS7H+BNq8yHqy04g3BpSiyTTvcvGSDZZVZ0d0NOdZPbTNAlOxABYuHNsPtHS/CCLHybC5e1b/rvXND9KcNCN5MlDNd4MVTaGR0Y6UgEUaaJB94rRB2tGnhu7IwFKUYh+Y7NHtuJrpH3JjkPO97gYvHndXSc7H6rguqFHCAppPFz6/InFInuccgd+k0HSt2QV3oz3hqx6z2FBzDHphw7u00GGdtbJ776Uce+QrlUOZTc40BlLYXQAXlUeN6iG/MPL+zIkBCml5lf027ukT3TeLntAC46MKppPAB+jeq4PgyL4rcUgIdA2FPR8f+cvHbUv/NzvzkQhLuKfX6h/4JrGShmAV3pe2eHQVPBLS2wG32dZkKyfoVpUKGnplt4/gMo3erpQiw8LIW3HN85v7q9PzOGRyrppRHdgoX4N/Mx/wfn384eHmYaeAdMLK98gSM2cUYUtpaA0vqI5+JBB3uvwssapdrlWGX8X3hezSnGDIK2mAJ4WL/Lq1S7cavQOpF2flY9+q+j45t7VUZuSYuf3v51ln5CylQ1V7S+FD3cZGKmapZwUdbjuiImhWuTeqmUe4uS8ccRmbFP0oul65/ZlzhjzIRHWFW9mHeWrmVKDUy54C0DH9c+DrevTr5wvUSr2Hq2YpMpgmy1u4vmXYg40VBze1M3XDtctLxjaMGVmPE/fHLzr+Bfwb+CfwX/Cv4V/Cv4V/D/gYAXy0oH6te2rZ7cEi1mqG4uPkbxkoR42W1/yv9Aa0R4v2QaSGwVlSPWyykzZsJWCloqQjP3uyGrHIYg2D4A4I2RmIQQk6atfdY/XAWOuei0rXxwKhINIyTDc/peagOM5gTsk8ip5ocpXDVzUTeFKhVTmcHwrN4hZQBgVqNkTn65xzaJM5wEKQfk3hZbE1esB+Cev/iI3/sQ9s02cowHxy2AFfHYCOEdM+VcSMcVFdO4qxziyp9PdOw2BphkHSJBJJ4xN1eOscO3Aw9DKzUMlivmz6BvTx8d1UToUxP9VfKGQxQBb6bIhmQ9qoke5UvkRV8YtvA8HfXUALUq37b4bv8Ax+T3cQvhczMtg6mMXzITF/xQew6r2DxOl4/Q5TZI8UwJVyOPtPUeVuOXWU3rXbfMGrZeNooEievOUBuZrC9U1954lF2Cm+p6pQsFtQhJJUJl6+GLl4C8iPJuJqw2FsdnRGv85WCG/bf8w/eR9hf17DbfUKehaQ5SCADAfWx3ptlz+Ien3/80ehWpOVPUCGEMj1vAsLpCmi06eUG95Jsd5yaikJev7DeaU7lpc8P+3YDBIZJopdw8sckHY/z2cq2XuytpWKu2Q/OnoTV40aKbqrN/UR6sSGfmmp5SUk00XdjWWvs6pS+j2mFkas3kVpfWKHZUd0cyefDKyvtol4oividHu/DPHk8L2J5AW8wizjp3BHTKQrjSYE96mju8wFKVrjl1Vd07oVi+muiNOWB9z7M9VC4TbtN1agNMYLtHg2ulrUMQpnC6vS9xNyka+RV4JCTfoRtLydkP8CwKRS5mLNNqR/VvDRfH/3JKbZbrO3wZ6pBsa9B9vpd2gxQ42eSW2n1HgG7LaEziJchOAsuuOWRFrYfBhsO47FGD8svGNXZzOHu2bog+5dJnnZHeu2OGh0ZeKg3vFnvtxcWPnLc5N/traai+pvqk9/A3Xb59CheEcrjA1sI27Ix7s67SzNcBJNoljlIUQipEIPhrS6xmS+lUCz5X6zigRdNLx007+CAusMR8+sLLFK5KjNxReordJD679YBzl2lmgks0odsBxy+5ub71SoewgWbKzKbsOeIH81Ip2Jyr8R1OvF3PkUBrojWC5XBoUS9Yn7y+jCSKsUsx1zy0AeGGEa/KapCayKYvGV2U9wH0ticeh3HEJSXi0uTKCin76PDJnJy8+s65Q9DjFjD64q5Xr9+Vvgfy5R4IX6ufm36+eCJs7WoqLS1Lgp6BH6xEdFZsypXQPuSfdqfqbWKHDcgfY0bXW4eq/UcS9+JYS54RvTMj3quZfg+5RAmdqCygQrCegE8RUQTy8of8h6H+SmB60lEL2GE5lcD6woNP2Cl27yxTumZxcGjuow8JxbdV1R2luyjz5lyhCbXOhMpG5XxI0xtPrkwJXAfH/kgtRWl7mJNw2ahx1ON8ZRc9txhlIk1nx8orVcms20MurJ1fiAFpkui0kFbAG5DB1UkJhSmm0FotJ8e+idB26ED6ZFdCOyMzoCqvbFBQvsnM9WtJ4iVV6ZKTFOqGNwD1V0OUhs/Qs5OaEochHn285QT4d164AWLfRoAuE5qf6Nl8GPtV1IPqAJLTZKZfxlSXatuuvsqT5Zv9NJZBouHV2bLzwLukR4zRiB3JG2ExRXWYnlPwqhlDdJehdWrmjJKi98ypCgj/oqHOL4PHiWvvgaTMrZ/re0bCjpcfwDVB3IbnkRw72irYNWispismnf/bKWCMy/0MI/Mqrl9K6M4YbpUpfQ99L+6NcyNLff7wxypdE8Sk+qchVoQK9Id+ilqqyO84KfWzfV4u+npV7x1Gtr36TzS43W5iV53jj21TJt8b3rJML9GfuVRx8924YUqoulbvnAvdhx7PwGaHeCQaPCW5JTNBZhuxEz8eL9u4p2RxfCQoxvO9rQWQFJEhWIIaZo4AZ7U7Qn5kdPGhI9oB5N0AbjPSOy5wHZHoQgY4v33d5xJgASy57DRRN/0M+n202fPD0w7R3LsWoqeHp6lfRWn8FpDYOF5hElCAwmp9MHXGBbu6cWccRma0e1O47zRqCRGCRNIfISauD0ehCjCFKPDyLZi4A5/5V1Scft50jgzVNNzvMfBAboNuaGHkoEmO04NabZ+aY2OQ6iK8wa1+ye9qZlBB7nVvUdWQpAyioTDNN1jVuYYerbvp1ayTs4uh1r6cXRuSJHBBRPMHzCUDKCFRKglbajTfaAwb/3rvkL8s4sR9OGvRr1HD9tbgv2L0QwCbdW+pnLWodg961Rcpf5dvSh/U7aWZRBTpnTRPsG+hOIEV1EmgBdYpCyA1WKmyyZBtvkoMpUcQc9aTT2c2KoXQEnIkmc/QWfmcx4oWQmnCxH6fEfEYVTLm1E9Rgl5ii0sOJ97nvz2cFG5kGnXNuObPsmKU/ZXIscncGtKUyZ+DFsAdQESI3wG8qKPAD34K+Bl8z3acGN2eidrpWjgzeeoCQyGGhLLmyP8ZhDsJY+K1kJG7GVeqyoLiYaPYk+XTSC6Epbmhqs4kF3EeQpxVowaeo6DIiZgLFsLWmSJU3x4jdxWH8yRoBuME79vck6TuK16ZrJUpme0HMfCHlV2lN1jMfN2txUWqPFAZ7wDALDq/1Zk5rrAXCXxVyS+523FWVKI+o0ZD+Mzsw/nBKrHCMgiGpzEMGqV9Qwipbw805wWjh8ZcE/spoG6q2cYC/QZHv/W1SJjEE+pLl3Wk70xX8MQNfFiqklmcwLuwjQeTQREwf9izcn0KfWNoQv9hqGZHqMTvpHToxRYpyE8jJVPSVa+xr99E9D2t/HRcUEhfL+LoNjtqUeHzJpP95BxWgQWwwbYC1O/lvO6iEV7WbejSSfXDDSBCmrb8Oasa0ouVGmEO4UZ9iYv7iYs5pzeMiXxjlIwa5gxZXSB+T1OKOHWMuKxBbBB1o8XdFHNxh3n44al7iLXFMw9H4xEujawg1Cm66Asgmyh+5dP3VZQsTU6yymbluXWuRkh0TE9x/M9JG82IeBwH2CooRgH97BLIuesYQXnagPJWonmTm7Lglz1SQuxSSZ9WhLINA7X1ro0WS/y7vfh3pyMqJFbSkShm6Oo4k7bQgutbQNuuT22tt7IEa9aaWVTLR+0oRvshgmblqwxnp02WUUzxdBQ9LIJtIdRnfB11tAEJLM7/sfzRR2gBer0C/VH8h6rkjyhPbk7xRkyjcLNma6cqPDs7ffjPhmvA87M7r9sHLnlsZvL8KRZCHIT4c7HGLPab2XbGQhsRMwqNtprZizOsIWnc7IkV/JD3134WuITychp67/4wFAvBUvDu0f0U5RdIpLaUw9zk0N8NqIrfqhJABZ44sQtC4BKmlIlX29YXKR1o4XLhivqoaccGSOPUTgByZqvAW5Em7gk+gNvYfNHfW/mQi0XdkUz5bE45fZKwiZtsylaB13yAasJIm9+U38Zmvw7hsinWzhdpfk8RrM+55E8PIO8CaA8YUj24H04+DDVryYXwzFYP4WZMlkyavOz80UnrcxjySdLleGVznSiiZEJ1c4KW/tNavY9U4INu58Gi+6wfxIi+iJmdIgO79afs0htBMv8wLGF0LV7RgZSzcDPJ6n4ArzjeEn3SUzh3S/TueHs4bV7gQRR4DNwztmLztl6ymksoxux6l3D/BUbR7ow0OcZQ37qTcrURrvwN/ZtJGdhyP1JN+L1XlTxfFuB7sY1RG0nLl2pb6MaznecJ8NVRS9HgJ3DSNFh/a85c/XRhl9qBmQB9mYfSa4V7AIBwofym/BGw4sTzSauPbPdIa/do40eMBFAUNvGx0cXZ75Ma1avxwj/Mqr+b0vAR9TgFczaY0k3KY7OVEmCpz43wdrwx6hAA0ILgRnq3Wp78M0au9bwLhjIdeelQdxjQ0GA2Jts6zydh6T1QMoqWjE5nu3jnZcjK9zeSs/9rLU/w4yOuKcmuAMhZ9dmtf1KgD+0CAJKtl7f+ZUGyAArW2bX2t3ZuNS1tbd/Sh6FGzxPAZ2UtbxJzOuljD9UFAf3VEYp6Wzom04HjLUEECRSiL90Pemr/0KzY0nJLu+V3dt/W3LiX8l9QSwMEFAACAAgAvFVpRteZEilfAAAAagAAABsAAAB1bml2ZXJzYWwvdW5pdmVyc2FsLnBuZy54bWwtjFsKgCAQAP+D7iB7gE1NrYXMyyQp9MKkx+2LaP5mPqZz1zyxw6c9rosFgRxcXxbdlvwR/cmutwmU/APYbaEmFPrXMw45WDCNQJJaGd0CCz6OIVvQvEZSihMpqN7lA1BLAQIAABQAAgAIALtVaUbO8+LqUwQAAA0QAAAdAAAAAAAAAAEAAAAAAAAAAAB1bml2ZXJzYWwvY29tbW9uX21lc3NhZ2VzLmxuZ1BLAQIAABQAAgAIALtVaUYl32KDvQQAAMsWAAAnAAAAAAAAAAEAAAAAAI4EAAB1bml2ZXJzYWwvZmxhc2hfcHVibGlzaGluZ19zZXR0aW5ncy54bWxQSwECAAAUAAIACAC7VWlGSEisH7ECAABRCgAAIQAAAAAAAAABAAAAAACQCQAAdW5pdmVyc2FsL2ZsYXNoX3NraW5fc2V0dGluZ3MueG1sUEsBAgAAFAACAAgAu1VpRkFYdiORBAAA3BUAACYAAAAAAAAAAQAAAAAAgAwAAHVuaXZlcnNhbC9odG1sX3B1Ymxpc2hpbmdfc2V0dGluZ3MueG1sUEsBAgAAFAACAAgAu1VpRpJGsJmpAQAAQwYAAB8AAAAAAAAAAQAAAAAAVREAAHVuaXZlcnNhbC9odG1sX3NraW5fc2V0dGluZ3MuanNQSwECAAAUAAIACAC7VWlGGtrqO6oAAAAfAQAAGgAAAAAAAAABAAAAAAA7EwAAdW5pdmVyc2FsL2kxOG5fcHJlc2V0cy54bWxQSwECAAAUAAIACAC7VWlG9YvaeWYAAABoAAAAHAAAAAAAAAABAAAAAAAdFAAAdW5pdmVyc2FsL2xvY2FsX3NldHRpbmdzLnhtbFBLAQIAABQAAgAIADMDgUTOggk37AIAAIgIAAAUAAAAAAAAAAEAAAAAAL0UAAB1bml2ZXJzYWwvcGxheWVyLnhtbFBLAQIAABQAAgAIALtVaUaYCckyjgoAABRaAAApAAAAAAAAAAEAAAAAANsXAAB1bml2ZXJzYWwvc2tpbl9jdXN0b21pemF0aW9uX3NldHRpbmdzLnhtbFBLAQIAABQAAgAIALxVaUaKmlIXtiUAAIUyAAAXAAAAAAAAAAAAAAAAALAiAAB1bml2ZXJzYWwvdW5pdmVyc2FsLnBuZ1BLAQIAABQAAgAIALxVaUbXmRIpXwAAAGoAAAAbAAAAAAAAAAEAAAAAAJtIAAB1bml2ZXJzYWwvdW5pdmVyc2FsLnBuZy54bWxQSwUGAAAAAAsACwBJAwAAM0kAAAAA"/>
  <p:tag name="ISPRING_RESOURCE_PATHS_HASH_PRESENTER" val="c564383e64a92b75033dce9f44f224bb67f6e1"/>
  <p:tag name="ISPRING_PLAYERS_CUSTOMIZATION_2" val="UEsDBBQAAgAIABQBi1NcrbH4oQMAAO8MAAAYAAAAbm9uZS9jb21tb25fbWVzc2FnZXMubG5nrVddc5s6EH3vTP+Dhpm+3aa9b/fBIYNBydUYIwo4TvqiUUBxNAXkInDq++vvSjiu3TaDP/LCGMnaPbvn7K4YXf2oSrQSjZaqvnT+vvjsIFHnqpD14tKZZdcf/3GQbnld8FLV4tKplYOu3PfvRiWvFx1fCPj9/h1Co0poDa/aNW8/35EsLp14zDzfx2lKxiFm3iwglEVekngZoRELvTEOHdfrCqlQzZuGtwBm9GljYdhgHHr3OGGpj8GoMU0zls7imCYZDhw3exJIy6orrV0kNapVi3S3XKqmFQWSNWrhLzzPwYN8kKVs16hShTgCQjohEQP3Nr7NMglJds+mNMCOi2v+UAKMvBGiRo3ghWjO8RHRZOqFG+OB1OdbvyUB/gMrt7IQp7Ey9zIMIJNJD9xPMCwEbE6yfx3XB5Am98+yfUIyXTagNyRWvOx6kjaKHHI39vwJyyjz4piNZ1n2E/eY59+GTvs0yhIastiLcMgifJc5rnkedy5O8K3jmufguVmS4Ai0GUKuGUmtUH06jUNshXqvOvTEVwK1Cq2keLayFHUrG+C2BCLMRq5goe4GqQ3o1IO0JzjNEuIbSh03VU2z/qtXe9c+qQbcaVT08imsT8OD2V82QoPrng1lKgTqplAVl/XFkGuIEcox9tJ0TpPAiL8FPXK05Fo/q6bYi2/X0ZBhEvkUUuhnO8ZNdW8NA0YJ3atpRN4OGwOUns3MhpE5iQI6Z5kVgiGj6nQLCa+WpWiFRStNKDy3WXkQjwqYKQVf9VkD75amwQRNoUa8G8zG9A40AKKjx5ygE8elk2NO3OMUAsLp0JnIuyU3ffmDOl+k8yLNnBsllOtNpzTMraTqNKwYNkFANnp9cZybFH+ZgWKIF75SAb3Vlza9kCvocUC2aAYdQVH6OCDRDfsyI1/ZtUdC24F+pZmv7UjgxYrXuQBic95pgdawV8jC7hmJWf/fO/kf4u2mID9sajkK8N2HY/Hslf8r6uNtK6plO+TaJGwD/xQUppxehXBI6Kf5307sN2FmZ8afzc/eXeIYjgZBnJmpw9l6UyRWKQd3SSuU09vjzszaa2MZyUK47kRgcLG9y5WyknCTOMDmbIpNRlNoNn3z2YtkrrqysMIq5TfbgGAwdZX4fRo+NqqyqyXXL4ntG+DVOSj64JLeaXzEVNxq42B+dqRxOkvpbGwxp4xeX8NEenwcOpERiP1NLiS8L7ZKVbD0C9Ltm7afJqNPO18q/wNQSwMEFAACAAgAFAGLUx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FAGLUx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BQBi1N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FAGLU9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BQBi1OOc/b6agAAAOUAAAAaAAAAbm9uZS9odG1sX3NraW5fc2V0dGluZ3MuanOr5lIAAqUcJQUrhWowG8xPKi0pyc/TS87PK0nNK9HLyy/KTQSrUVJ2AwMlHZyK88tSiwgoTUtMTkUx1NTIwskFp0qEiSZO5i7OlsjqChLTU/WSEpOz04vyS/NSIMqcXV0MXYyVwKpquWoBUEsDBBQAAgAIABQBi1O8fTX3SgAAAEkAAAAXAAAAbm9uZS9sb2NhbF9zZXR0aW5ncy54bWyzsa/IzVEoSy0qzszPs1Uy1DNQUkjNS85PycxLt1UKDXHTtVBSKC5JzEtJzMnPS7VVystXUrC347LJyU9OzAlOLSkBKizWt+MCAFBLAwQUAAIACAAWAYtTnF4yCBQGAAA3FwAAJgAAAHVuaXZlcnNhbC1uby12aWRlby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FgGLUxUeYBujAAAAfwEAADcAAAB1bml2ZXJzYWwtbm8tdmlkZW8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WAYtTSzOGii8FAABoHQAAMAAAAHVuaXZlcnNhbC1uby12aWRlby9mbGFzaF9wdWJsaXNoaW5nX3NldHRpbmdzLnhtbOVZ23LbNhB991dg2MljLDuxm8QjyaNI1FgT3SrSSTydjgciVyJqEGABUI7y1K/ph/VLuhAtWvIVSiJPmjx4ZIJ7zi72hiVZPf6UcjIDpZkUNW9/d88jICIZMzGteadh+/lrj2hDRUy5FFDzhPTIcX2nmuVjznQSgDEoqgnSCH2UmZqXGJMdVSqXl5e7TGfK3pU8N8ivdyOZVjIFGoQBVck4neOPmWegvSsGBwL8S6W4gtV3dgipFkw9GeccCIvRcsHspihvc6oTr1KIjWl0MVUyF3FTcqmImo5r3i9Nv7XfermUKahaLAVhfaLruGiXzRGNY2atoDxgn4EkwKYJmru/d+CRSxabpOa93HtheVC+cptnwV5snlqepkQvCHOlIAVDY2pocVloVDABheEAXTcqByRdW1uRNPDJlAvFUjwXNGVRiHeI9VXNa4XnI7/tj/x+0z8/HXULU50RYSfs+k6YoNtp+ef9QegH5ydhr7sxKPQ/hhuANrXMmX448gO/H/qj87edwYYId6OuMX6v0eluiPngvw064aaa+o3eppDhyaDvhjk5G/qjbqf/7jwcDLphZ3iNWuTwSrZWK+uJX8UCkblaTW+T5OlYUMax2dzIcQ0G2xWnagqhbDOsxgnlGjzyZwbT33LKmZnbCsWudgGQNXQGkRnZ6qt5tqK8a7qCEA3Dkixr+/BNWdqvXq9tvVJov97WnVZWy2Y3TKSRT2z9/t5haf6bg4fNv8fQKjWGRgk2MbPsQasrSylmkTQybIYdEm5sc5JzHuRZJpW5bmOri6UR99BUJ1KsRd5ek7HkcekxSMcQ92kKK60/uGCijZL7HplgjnL05SADQQIq8LhhBv0blQQ6H2vDzOKYaV9JNxSjnCAfnodAesEtf0cJVXotKcvQ2hYf1X/vSwP6j8LdxdK9ogFnqMWWhpO8L2LSUvQSj0cX8SEIF7ETzBxusweUkxGK6g0kSYNzJ+EU68hF8AOMNTPgJCpzHpO5zAlnF+hnSTDj8xT/S4CsHstkomS6WMXRwRC9CMuMwSXExy6KzlBFmiMS55SMgyk0/JWzz2QME6mQF+gMw4brTBf8uxsRZ1Tra1K6tPFZcbh1+i3/4zO7QRrPKA4Km5FjeUOama3w0zkR0ixx6I6I5pgVNigxixf3XPa2++VhKDsMxvkbRWONX7M05/Rb0pcOWaHeYsi3o2WTwD9qgbPahM4WhW6Ld0GNJc4wJAUn3ojwdGAiB1fCiAoiBZ8TGuGAom3bmDGZa1wpGkRBrb/cwgKPabq4muJJhhpVDMqJcm//xcuDw19fvX5ztFv59+9/nj8IuhrdhpxadcXs1nxw4HdG3ni4eAR3zxDvhroxyj8Cunegd8ZtauYDw70z8o4R3xl7c9B3Bt4a9x9BPjD038K2pUpt14lvxfPu5z8HeMca3WiGnfed8OwOgkUp3B7YqhU7TN49Wy5m7O91tAz8xqh5QjBcp90wOHJpD32JndhECTaYiX0J4oIZnIYYU9+J3obOaRYd+e+dCDGITp3UTW1/4LThdy5So2J2HK7MjU4m4CwwLc42nAY4S3F4jZ+ss39Nn3Wqy2/corfWuv4f7eerH22L/rWl9gNURcnWUvfnOCC2GaAf2O3f9zufH/nFzGj5ctZFuEfVBSgSSsmd5IfLV5CkIybSBREAkBQfst0cGMOTtqv1xA/8XuftoNv6CY6G79SDxVX52WHtO0P5/nv9w5y9kzLBUnSrfTAvv+bVDw/2qpW7b+3sINv619H6zn9QSwMEFAACAAgAFgGLUw57xyBlAwAAlwwAACoAAAB1bml2ZXJzYWwtbm8tdmlkZW8vZmxhc2hfc2tpbl9zZXR0aW5ncy54bWyVV9tO4zAQfecrqu47XQq7BSlU6g0JbRfQ0u2720xbq44d2U7Z/v2OL0mcNiGFCAnPnGPP5XgsIrWnvHMAqajgj91+d3jV6UTrTErgegFJyoiGDo0fu09/5/Nuz7kFE/IdtKZ8q4wlt1ngKtNa8Ou14Br3uOZCJoR1h9+e7E/Us8g2lsCQLuVsyBrKY37078fTiyj+jLvxYDp5aCKsRZISfpyLrbhekfV+K0XGYxParfmaaLtjCpJRvm+NiFGlnzUklZhmN7P+rH8ZJZWgFJiQHqaj/uhnK4uRFbAi+8Hd/d3oQk551OeNOaEdqKLa0gb9we3gromWki1UizyZTW+mt814jrtXu/JpXI6g4Z9uzRyFfwT5pc1FmqVf0UgqxdYU9IQzMF8rhwkS4/VDwvTBfK0Ek5A5qFWQitEY2yBk7KT43XxN4KZa+j/DIRGZuy0FezNNOJkeRiErBkMtM4h6+cr51E58vGYaLxMMN4QpBISmEvSGGb6RTOXbVG0l7g98UB4HIG8oEUvBsgQmLt4AWLWX+MlkbOdKGF9hCwKUcPDGIMLSWCJfsKxnyMBYIt9Nt145O57BTz2Ok+thTHwzP68+eoETXOb1yle515w0N7dcBUd7Q45JRAxDK6sFTcB0LepZmwupdxZTxMmBbonGN+m3wa2ONhkV9U4cXmn1uoo01Qzq5LYWmVQYDLqXPlvfuRqPo7iHQ430HDY6R1eNZVPMaxFqwa7ble63K+rm1h2Nb8ljNyFyD3IhBFPdjufh/cNt3Kt8zjDTGt9SkM98Iy7kcKEh3N8m0QQW7gpeCidak/UuwZCaMigq6hpb37/IH1vXWJ4lK5Az1AOFXJBVm8Pt6HbH8FcvKXxAXCU0OB1T73A7Tmih98DgBQBErnf5bXAL50kypimDA+QzJTDYhJsyixSqvy5fI66qJAPLRXr0I6gUSoirOmoIS4yrnuE87ZrXZKVsZpWJkg/3cqRUxn0+JY1YwwFp115JlY3RX1dB7FWlnCTT4l0Tqf2m5drnTg4w4jSxAwgdwfE1HsdhQqS+KtaZV+vMXoZgHq1iM5UTajxNFDNmh/06ivWcztgFXs/hRgKE89Uar4IX4BccV4LI+KWAVJ6EGrdjY474aNpxjYM+SXXUC0yuOUUb8G/8h2T4H1BLAwQUAAIACAAWAYtT+uc3TioFAADyHAAALwAAAHVuaXZlcnNhbC1uby12aWRlby9odG1sX3B1Ymxpc2hpbmdfc2V0dGluZ3MueG1s3VndUts4FL7nKTTe6WUJ9GfbMglMmpjB0/xtbNoyOzuMYp/EWmTJK8mh6dU+zT7YPskexcQkEEDpEjrtBRMsn+/T0fm3XT/6knEyBaWZFA1vf3fPIyBimTAxaXin0fHztx7RhoqEcimg4QnpkaPDnXpejDjTaQjGoKgmSCP0QW4aXmpMflCrXV5e7jKdK3tX8sIgv96NZVbLFWgQBlQt53SGP2aWg/auGBwI8C+T4gp2uLNDSL1k6sqk4EBYgpoLZg9F+YnJuFcrpUY0vpgoWYikJblURE1GDe+Xlt/eb79cyJRMbZaBsCbRh7hol80BTRJmlaA8ZF+BpMAmKWq7v/fKI5csMWnDe7n3wvKgfO02z5y9PDu1PC2JRhDmaoMMDE2ooeVluaOCMSj0BuhDowpA0pW1JUkDX0y1UC4lM0EzFkd4h1hTNbx2dD70j/2h32v556fDTqmqMyIKoo7vhAk7Qds/7/UjPzw/ibqdjUGR/znaALSpZs70g6Ef+r3IH56/D/obItyVusb43WbQ2RDzyX8fBtGmO/Wa3U0hg5N+zw1zcjbwh52g9+E86vc7UTC4Rs1jeCla67XVwK9jgshCLYe3SYtsJCjjWGtuxLgGg9WKUzWBSB4zzMYx5Ro88mcOk98KypmZ2QzFonYBkDd1DrEZ2uxreDajvGu6khAVw5Sscvv1uyq137xdOXqt3P36WGu1rFe1bpBKI59Y+/2915X6717dr/4ditapMTROsYiZRQ1aXllIMYuksWFTrJBw45jjgvOwyHOpzHUZW16slLiDpj6WYsXz9pqMJE8qi0E2gqRHM4y/wbHwyBiDkqPx+jkIElKB7YUZNGhcIXQx0oaZeVs5vpJuKkY5wdaB/Q9IN7xl4DilSq9EYeVLW9Pjw9970oD+o7RvuXSnaMgZ7mJzwUneFwlpK3qJ7dBFfADCRewEQ4XbcAHlpISiegNJ0uTcSTjDxHER/AQjzQw4icqCJ2QmC8LZBdpZEgzxIsP/UiDLfZiMlczmq5xqQ/TcLVMGl5AcuWx0hltkBSJxLsk5mHKHvwr2lYxgLBXyAp2i23Cd6ZJ/dyPinGp9TUoXOj4ru1nQa/ufn9kD0mRKcTLYjBzzGbLcbIWfzoiQZoFDc8S0wKiwTklYMr/ncrbdb3dDVVLQz4/kjRV+zbKC08ekrwyyRL1Fl29nl00c/6AGztumdDpPdJu8c2pMcYYuKTnxRoyNg4kCXAljKogUfEZojBOJtmVjymShcaUsECW1/nYNSzyG6fxqgg8tuKNKQDlR7u2/ePnq9a9v3r472K39+/c/z+8FXc1qA07tduWw1rp3wndG3niaeAB3x9Tuhroxuz8AunOCd8ZtquY907wzcs1M74y9Odk7A2/N9w8g75nyb2GPpcps1Ulu+XP9A58DPLBKN1tR8DGIztYQzFPh9sBWr9npcf0wOR+qb8ySo+83TIZ+c9g6Ieig004UHrgUhJ7E2mviFEvK2L7ncMH0TyP0ou9Eb53lNH0O/Y9OhOg2p9rptm2v73TgDy5Sw3JaHCxNik4qYPeflN0M+z9nGY6ryZPV8v9TWZ0y8ZGL8taK1Y9RcNY+vbJ7K05Zo7ZUcICqON1asP7ATeD7+eQntvTa6NfrGi4JIWMW9ESd92d+1zJcvGB1Ee5SdQGKRFJyJ/nB4jUiCcRYuiBCAJLhc7ObARN40uq0GvSh3w3e9zvtrUY/cwv/H6LkPK75yqvqu8HKh4LqBfbql7UdXF/9Tnm48x9QSwMEFAACAAgAFgGLU+xMWVK2AQAAegYAACgAAAB1bml2ZXJzYWwtbm8tdmlkZW8vaHRtbF9za2luX3NldHRpbmdzLmpzjZRRT4MwEMff9ykWfDWLMpTNtzkwWeKDiXszPhR2Y2Sl17QdOo3fXco2LXDo6Av98+v/eld6n4Nh9XipN7wbftbv9fypOa81sJpRO7hs6rxHL6zuaZ6vYJkXwHMBXgspT0t/5K9fgjL2RG2a7J+trXb8PLRf1oxrF5eEhSI0TWglob0R2jsV+KOR2TGrQ0ZOmZOdMShGKQoDwowEqoLVjHfxUD9ugi0YS1D/oGuWQsP0xp/cR73kr2NwH0bzqculWEgm9o+Y4Shh6TZTuBOrY/yxHS692UtQ1YFv+8LyXJuFgaIdOL6O/djvJ6UCreEYdxrN/NktCXOWAHcTCoNJMPsDbRh3C9qiy1zn5kSHfjgOA5eWLINOleZxdB2Nm5iovDrV7AQ/cAbeTV8ykrM9qHOsUO7kGQcoFWa2Il00tINEObJVLrIDF03tIDm7WWvb92/UHWOUoFr9/BVXdrhMpxiNa4ata7Yhbm3R11zO6AyGvNy6FfWR6gucEqm4SGiSWlySmzHtTmPnL1XaTG1BLRF51TztoYCumgmohVijFZgxLN0UlVal8+o2CnLn6dk5trY5+PoGUEsDBBQAAgAIABYBi1O45zzyXgAAAGMAAAAlAAAAdW5pdmVyc2FsLW5vLXZpZGVvL2xvY2FsX3NldHRpbmdzLnhtbA3KvQ5AQAwA4N1TNN39bQbHZrTgARoakfRacUd4e7d9w9f2rxd4+AqHqcO6qBBYV9sO3R0u85A3CCGSbiSm7FANoe+yVmwlmTjGFAOcQh9fM/uEyCP5NIdbBMsu+wFQSwECAAAUAAIACAAUAYtTXK2x+KEDAADvDAAAGAAAAAAAAAABAAAAAAAAAAAAbm9uZS9jb21tb25fbWVzc2FnZXMubG5nUEsBAgAAFAACAAgAFAGLUxUeYBujAAAAfwEAACkAAAAAAAAAAQAAAAAA1wMAAG5vbmUvcGxheWJhY2tfYW5kX25hdmlnYXRpb25fc2V0dGluZ3MueG1sUEsBAgAAFAACAAgAFAGLUx9UimowAwAAxw4AACIAAAAAAAAAAQAAAAAAwQQAAG5vbmUvZmxhc2hfcHVibGlzaGluZ19zZXR0aW5ncy54bWxQSwECAAAUAAIACAAUAYtTcVeUnRUBAADRAgAAHAAAAAAAAAABAAAAAAAxCAAAbm9uZS9mbGFzaF9za2luX3NldHRpbmdzLnhtbFBLAQIAABQAAgAIABQBi1PXm3CWKwMAAG8OAAAhAAAAAAAAAAEAAAAAAIAJAABub25lL2h0bWxfcHVibGlzaGluZ19zZXR0aW5ncy54bWxQSwECAAAUAAIACAAUAYtTjnP2+moAAADlAAAAGgAAAAAAAAABAAAAAADqDAAAbm9uZS9odG1sX3NraW5fc2V0dGluZ3MuanNQSwECAAAUAAIACAAUAYtTvH0190oAAABJAAAAFwAAAAAAAAABAAAAAACMDQAAbm9uZS9sb2NhbF9zZXR0aW5ncy54bWxQSwECAAAUAAIACAAWAYtTnF4yCBQGAAA3FwAAJgAAAAAAAAABAAAAAAALDgAAdW5pdmVyc2FsLW5vLXZpZGVvL2NvbW1vbl9tZXNzYWdlcy5sbmdQSwECAAAUAAIACAAWAYtTFR5gG6MAAAB/AQAANwAAAAAAAAABAAAAAABjFAAAdW5pdmVyc2FsLW5vLXZpZGVvL3BsYXliYWNrX2FuZF9uYXZpZ2F0aW9uX3NldHRpbmdzLnhtbFBLAQIAABQAAgAIABYBi1NLM4aKLwUAAGgdAAAwAAAAAAAAAAEAAAAAAFsVAAB1bml2ZXJzYWwtbm8tdmlkZW8vZmxhc2hfcHVibGlzaGluZ19zZXR0aW5ncy54bWxQSwECAAAUAAIACAAWAYtTDnvHIGUDAACXDAAAKgAAAAAAAAABAAAAAADYGgAAdW5pdmVyc2FsLW5vLXZpZGVvL2ZsYXNoX3NraW5fc2V0dGluZ3MueG1sUEsBAgAAFAACAAgAFgGLU/rnN04qBQAA8hwAAC8AAAAAAAAAAQAAAAAAhR4AAHVuaXZlcnNhbC1uby12aWRlby9odG1sX3B1Ymxpc2hpbmdfc2V0dGluZ3MueG1sUEsBAgAAFAACAAgAFgGLU+xMWVK2AQAAegYAACgAAAAAAAAAAQAAAAAA/CMAAHVuaXZlcnNhbC1uby12aWRlby9odG1sX3NraW5fc2V0dGluZ3MuanNQSwECAAAUAAIACAAWAYtTuOc88l4AAABjAAAAJQAAAAAAAAABAAAAAAD4JQAAdW5pdmVyc2FsLW5vLXZpZGVvL2xvY2FsX3NldHRpbmdzLnhtbFBLBQYAAAAADgAOAIgEAACZJgAAAAA="/>
  <p:tag name="ISPRING_LMS_API_VERSION" val="SCORM 2004 (2nd edition)"/>
  <p:tag name="ISPRING_ULTRA_SCORM_COURCE_TITLE" val="Section 2.7 Factoring GCF and Trinomials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ʾ\&quot;{58857F64-F778-46F3-A3E4-9740F72F057B}&quot;,&quot;C:\\Users\\Danny\\OneDrive - SD41\\Website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  <p:tag name="ISPRING_CURRENT_PLAYER_ID" val="universal-no-video"/>
  <p:tag name="ISPRING_PRESENTATION_TITLE" val="Section 2.7 Factoring GCF and Trinomials"/>
  <p:tag name="ISPRING_FIRST_PUBLI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</TotalTime>
  <Words>565</Words>
  <Application>Microsoft Office PowerPoint</Application>
  <PresentationFormat>On-screen Show (4:3)</PresentationFormat>
  <Paragraphs>73</Paragraphs>
  <Slides>12</Slides>
  <Notes>12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Schoolbook</vt:lpstr>
      <vt:lpstr>Courier New</vt:lpstr>
      <vt:lpstr>Gill Sans MT</vt:lpstr>
      <vt:lpstr>Wingdings</vt:lpstr>
      <vt:lpstr>Wingdings 2</vt:lpstr>
      <vt:lpstr>Oriel</vt:lpstr>
      <vt:lpstr>Equation</vt:lpstr>
      <vt:lpstr>Section 2.7 Factoring GCF and Trinomials</vt:lpstr>
      <vt:lpstr>I) What is Factoring?</vt:lpstr>
      <vt:lpstr>PowerPoint Presentation</vt:lpstr>
      <vt:lpstr>Simplifying Expressions by Factoring GCF</vt:lpstr>
      <vt:lpstr>PowerPoint Presentation</vt:lpstr>
      <vt:lpstr>II) Learning to Factor Trinomials</vt:lpstr>
      <vt:lpstr>III) Factoring Trinomials:</vt:lpstr>
      <vt:lpstr>Practice: Factor</vt:lpstr>
      <vt:lpstr>IV) Factoring Trinomials with CGF or Powers of ‘4’</vt:lpstr>
      <vt:lpstr>Aime I 2015: Try to do this question by factoring </vt:lpstr>
      <vt:lpstr>Practice: Factor</vt:lpstr>
      <vt:lpstr>Aime I 2015: Try to do this question by factoring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2.7 Factoring GCF and Trinomials</dc:title>
  <dc:creator>Danny Young</dc:creator>
  <cp:lastModifiedBy>Danny Young</cp:lastModifiedBy>
  <cp:revision>19</cp:revision>
  <dcterms:created xsi:type="dcterms:W3CDTF">2011-06-27T16:11:13Z</dcterms:created>
  <dcterms:modified xsi:type="dcterms:W3CDTF">2021-12-11T08:09:46Z</dcterms:modified>
</cp:coreProperties>
</file>